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56" r:id="rId3"/>
    <p:sldId id="265" r:id="rId4"/>
    <p:sldId id="270" r:id="rId5"/>
    <p:sldId id="271" r:id="rId6"/>
    <p:sldId id="272" r:id="rId7"/>
    <p:sldId id="273" r:id="rId8"/>
    <p:sldId id="264" r:id="rId9"/>
    <p:sldId id="274" r:id="rId10"/>
    <p:sldId id="266" r:id="rId11"/>
    <p:sldId id="267" r:id="rId12"/>
    <p:sldId id="275" r:id="rId13"/>
    <p:sldId id="293" r:id="rId14"/>
    <p:sldId id="294" r:id="rId15"/>
    <p:sldId id="295" r:id="rId16"/>
    <p:sldId id="296" r:id="rId17"/>
    <p:sldId id="297" r:id="rId18"/>
    <p:sldId id="298" r:id="rId19"/>
    <p:sldId id="300" r:id="rId20"/>
    <p:sldId id="301" r:id="rId21"/>
    <p:sldId id="302" r:id="rId22"/>
    <p:sldId id="279" r:id="rId23"/>
    <p:sldId id="280" r:id="rId24"/>
    <p:sldId id="281" r:id="rId25"/>
    <p:sldId id="282" r:id="rId26"/>
    <p:sldId id="283" r:id="rId27"/>
    <p:sldId id="284" r:id="rId28"/>
    <p:sldId id="285" r:id="rId29"/>
    <p:sldId id="286" r:id="rId30"/>
    <p:sldId id="287" r:id="rId31"/>
    <p:sldId id="288" r:id="rId32"/>
    <p:sldId id="268" r:id="rId33"/>
    <p:sldId id="269" r:id="rId34"/>
    <p:sldId id="289" r:id="rId35"/>
    <p:sldId id="290" r:id="rId36"/>
    <p:sldId id="291" r:id="rId37"/>
    <p:sldId id="292" r:id="rId38"/>
    <p:sldId id="257" r:id="rId39"/>
    <p:sldId id="258" r:id="rId40"/>
    <p:sldId id="259" r:id="rId41"/>
    <p:sldId id="260" r:id="rId42"/>
    <p:sldId id="261" r:id="rId43"/>
    <p:sldId id="262" r:id="rId44"/>
    <p:sldId id="263" r:id="rId45"/>
    <p:sldId id="2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31D02-1CE6-47F2-9AF7-67E466B7319F}" v="54" dt="2022-09-28T08:44:46.494"/>
    <p1510:client id="{11BA39DC-DA42-4F8B-8059-4BF5479FA76E}" v="119" dt="2022-09-28T10:45:09.009"/>
    <p1510:client id="{1757AEF0-7E38-4C8D-8B54-3289C230EE23}" v="1" dt="2022-09-28T07:16:36.423"/>
    <p1510:client id="{4522FD19-0031-4CB6-B0F3-632ADA7CCEAA}" v="60" dt="2022-09-28T06:34:54.753"/>
    <p1510:client id="{46AE3E92-45D5-47EE-89ED-6EF39377EBB5}" v="7" dt="2022-09-28T08:47:48.725"/>
    <p1510:client id="{5885EBD4-4BD0-4317-AA5A-F3B2B9D1013B}" v="671" dt="2022-09-28T08:44:24.441"/>
    <p1510:client id="{748F3381-CCED-4025-BD49-5594F345B7CB}" v="345" dt="2022-09-28T09:05:56.800"/>
    <p1510:client id="{A784926E-07C1-4783-9ACB-2081B225F034}" v="157" dt="2022-09-28T06:37:26.094"/>
    <p1510:client id="{D53CA8F6-4B5D-41CA-AD69-8D3607AA8B62}" v="21" dt="2022-09-28T10:20:0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FDBEA-6EFE-42CA-AFB8-573F721ADA3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6B9EF4F8-6CC4-4D8D-8CBB-6A2114E90B6C}">
      <dgm:prSet/>
      <dgm:spPr/>
      <dgm:t>
        <a:bodyPr/>
        <a:lstStyle/>
        <a:p>
          <a:r>
            <a:rPr lang="en-US"/>
            <a:t>Jenkins has a built-in command line interface that allows users and administrators to access Jenkins from a script or shell environment. This can be convenient for scripting of routine tasks, bulk updates, troubleshooting, and more.</a:t>
          </a:r>
        </a:p>
      </dgm:t>
    </dgm:pt>
    <dgm:pt modelId="{546019C8-703E-4C3F-8536-49B36E35234F}" type="parTrans" cxnId="{E4A1C62B-35FF-422F-8022-3395F24AADC9}">
      <dgm:prSet/>
      <dgm:spPr/>
      <dgm:t>
        <a:bodyPr/>
        <a:lstStyle/>
        <a:p>
          <a:endParaRPr lang="en-US"/>
        </a:p>
      </dgm:t>
    </dgm:pt>
    <dgm:pt modelId="{31B68574-0EB3-4E21-AF42-22E4A65F5F5A}" type="sibTrans" cxnId="{E4A1C62B-35FF-422F-8022-3395F24AADC9}">
      <dgm:prSet/>
      <dgm:spPr/>
      <dgm:t>
        <a:bodyPr/>
        <a:lstStyle/>
        <a:p>
          <a:endParaRPr lang="en-US"/>
        </a:p>
      </dgm:t>
    </dgm:pt>
    <dgm:pt modelId="{2B2B4343-9639-4A7D-92FE-FDB0146B1E00}">
      <dgm:prSet/>
      <dgm:spPr/>
      <dgm:t>
        <a:bodyPr/>
        <a:lstStyle/>
        <a:p>
          <a:r>
            <a:rPr lang="en-US"/>
            <a:t>The command line interface can be accessed over SSH or with the Jenkins CLI client, a .jar file distributed with Jenkins.</a:t>
          </a:r>
        </a:p>
      </dgm:t>
    </dgm:pt>
    <dgm:pt modelId="{AE35BFE8-BD1E-4DF6-A66E-46D6E3A816B5}" type="parTrans" cxnId="{06823310-0210-409F-A4AC-51EB3C1AE539}">
      <dgm:prSet/>
      <dgm:spPr/>
      <dgm:t>
        <a:bodyPr/>
        <a:lstStyle/>
        <a:p>
          <a:endParaRPr lang="en-US"/>
        </a:p>
      </dgm:t>
    </dgm:pt>
    <dgm:pt modelId="{F4068ABB-CFEB-4FEB-AEE0-7B6B29BD334D}" type="sibTrans" cxnId="{06823310-0210-409F-A4AC-51EB3C1AE539}">
      <dgm:prSet/>
      <dgm:spPr/>
      <dgm:t>
        <a:bodyPr/>
        <a:lstStyle/>
        <a:p>
          <a:endParaRPr lang="en-US"/>
        </a:p>
      </dgm:t>
    </dgm:pt>
    <dgm:pt modelId="{3E26469F-1F1B-44F2-A896-62F59F2C0E96}" type="pres">
      <dgm:prSet presAssocID="{F67FDBEA-6EFE-42CA-AFB8-573F721ADA33}" presName="hierChild1" presStyleCnt="0">
        <dgm:presLayoutVars>
          <dgm:chPref val="1"/>
          <dgm:dir/>
          <dgm:animOne val="branch"/>
          <dgm:animLvl val="lvl"/>
          <dgm:resizeHandles/>
        </dgm:presLayoutVars>
      </dgm:prSet>
      <dgm:spPr/>
    </dgm:pt>
    <dgm:pt modelId="{F74C3603-F26D-4862-A48F-6FE936E030D2}" type="pres">
      <dgm:prSet presAssocID="{6B9EF4F8-6CC4-4D8D-8CBB-6A2114E90B6C}" presName="hierRoot1" presStyleCnt="0"/>
      <dgm:spPr/>
    </dgm:pt>
    <dgm:pt modelId="{C24432D8-AFDD-41D7-BA01-1DF809B84D44}" type="pres">
      <dgm:prSet presAssocID="{6B9EF4F8-6CC4-4D8D-8CBB-6A2114E90B6C}" presName="composite" presStyleCnt="0"/>
      <dgm:spPr/>
    </dgm:pt>
    <dgm:pt modelId="{651FE0C5-4AE4-4297-819E-7DFC5917167E}" type="pres">
      <dgm:prSet presAssocID="{6B9EF4F8-6CC4-4D8D-8CBB-6A2114E90B6C}" presName="background" presStyleLbl="node0" presStyleIdx="0" presStyleCnt="2"/>
      <dgm:spPr/>
    </dgm:pt>
    <dgm:pt modelId="{8FEDEEC7-4FF0-4DA1-A57C-A9F16A036DFE}" type="pres">
      <dgm:prSet presAssocID="{6B9EF4F8-6CC4-4D8D-8CBB-6A2114E90B6C}" presName="text" presStyleLbl="fgAcc0" presStyleIdx="0" presStyleCnt="2">
        <dgm:presLayoutVars>
          <dgm:chPref val="3"/>
        </dgm:presLayoutVars>
      </dgm:prSet>
      <dgm:spPr/>
    </dgm:pt>
    <dgm:pt modelId="{C8716496-C122-4699-ACFD-D6FD90D59590}" type="pres">
      <dgm:prSet presAssocID="{6B9EF4F8-6CC4-4D8D-8CBB-6A2114E90B6C}" presName="hierChild2" presStyleCnt="0"/>
      <dgm:spPr/>
    </dgm:pt>
    <dgm:pt modelId="{E1365706-0318-4179-8AC3-A73C28AA83B7}" type="pres">
      <dgm:prSet presAssocID="{2B2B4343-9639-4A7D-92FE-FDB0146B1E00}" presName="hierRoot1" presStyleCnt="0"/>
      <dgm:spPr/>
    </dgm:pt>
    <dgm:pt modelId="{81173015-531E-49BA-B7F1-2152EF7CACB5}" type="pres">
      <dgm:prSet presAssocID="{2B2B4343-9639-4A7D-92FE-FDB0146B1E00}" presName="composite" presStyleCnt="0"/>
      <dgm:spPr/>
    </dgm:pt>
    <dgm:pt modelId="{0C5E59C8-ED3A-4C89-8A06-1F8E4EC03BDD}" type="pres">
      <dgm:prSet presAssocID="{2B2B4343-9639-4A7D-92FE-FDB0146B1E00}" presName="background" presStyleLbl="node0" presStyleIdx="1" presStyleCnt="2"/>
      <dgm:spPr/>
    </dgm:pt>
    <dgm:pt modelId="{3CA4F5CA-3578-4B8B-B297-16D352630043}" type="pres">
      <dgm:prSet presAssocID="{2B2B4343-9639-4A7D-92FE-FDB0146B1E00}" presName="text" presStyleLbl="fgAcc0" presStyleIdx="1" presStyleCnt="2">
        <dgm:presLayoutVars>
          <dgm:chPref val="3"/>
        </dgm:presLayoutVars>
      </dgm:prSet>
      <dgm:spPr/>
    </dgm:pt>
    <dgm:pt modelId="{57E76A2C-6035-47DB-A7E4-44B6D287A1D5}" type="pres">
      <dgm:prSet presAssocID="{2B2B4343-9639-4A7D-92FE-FDB0146B1E00}" presName="hierChild2" presStyleCnt="0"/>
      <dgm:spPr/>
    </dgm:pt>
  </dgm:ptLst>
  <dgm:cxnLst>
    <dgm:cxn modelId="{40EDD800-FA2B-44F3-B0F2-8DE099836EB4}" type="presOf" srcId="{6B9EF4F8-6CC4-4D8D-8CBB-6A2114E90B6C}" destId="{8FEDEEC7-4FF0-4DA1-A57C-A9F16A036DFE}" srcOrd="0" destOrd="0" presId="urn:microsoft.com/office/officeart/2005/8/layout/hierarchy1"/>
    <dgm:cxn modelId="{06823310-0210-409F-A4AC-51EB3C1AE539}" srcId="{F67FDBEA-6EFE-42CA-AFB8-573F721ADA33}" destId="{2B2B4343-9639-4A7D-92FE-FDB0146B1E00}" srcOrd="1" destOrd="0" parTransId="{AE35BFE8-BD1E-4DF6-A66E-46D6E3A816B5}" sibTransId="{F4068ABB-CFEB-4FEB-AEE0-7B6B29BD334D}"/>
    <dgm:cxn modelId="{E4A1C62B-35FF-422F-8022-3395F24AADC9}" srcId="{F67FDBEA-6EFE-42CA-AFB8-573F721ADA33}" destId="{6B9EF4F8-6CC4-4D8D-8CBB-6A2114E90B6C}" srcOrd="0" destOrd="0" parTransId="{546019C8-703E-4C3F-8536-49B36E35234F}" sibTransId="{31B68574-0EB3-4E21-AF42-22E4A65F5F5A}"/>
    <dgm:cxn modelId="{F6EF747A-5A1F-44FD-9BD8-192EB2301686}" type="presOf" srcId="{F67FDBEA-6EFE-42CA-AFB8-573F721ADA33}" destId="{3E26469F-1F1B-44F2-A896-62F59F2C0E96}" srcOrd="0" destOrd="0" presId="urn:microsoft.com/office/officeart/2005/8/layout/hierarchy1"/>
    <dgm:cxn modelId="{4E3428B8-520D-40C2-9923-668CC3E9686A}" type="presOf" srcId="{2B2B4343-9639-4A7D-92FE-FDB0146B1E00}" destId="{3CA4F5CA-3578-4B8B-B297-16D352630043}" srcOrd="0" destOrd="0" presId="urn:microsoft.com/office/officeart/2005/8/layout/hierarchy1"/>
    <dgm:cxn modelId="{B1E68B1B-8B29-43C9-B4EA-0709898E3A47}" type="presParOf" srcId="{3E26469F-1F1B-44F2-A896-62F59F2C0E96}" destId="{F74C3603-F26D-4862-A48F-6FE936E030D2}" srcOrd="0" destOrd="0" presId="urn:microsoft.com/office/officeart/2005/8/layout/hierarchy1"/>
    <dgm:cxn modelId="{C40A4039-2413-475A-AE01-A0B2B77EE8FF}" type="presParOf" srcId="{F74C3603-F26D-4862-A48F-6FE936E030D2}" destId="{C24432D8-AFDD-41D7-BA01-1DF809B84D44}" srcOrd="0" destOrd="0" presId="urn:microsoft.com/office/officeart/2005/8/layout/hierarchy1"/>
    <dgm:cxn modelId="{89149A99-7DCC-4625-96A0-09D826F6ED37}" type="presParOf" srcId="{C24432D8-AFDD-41D7-BA01-1DF809B84D44}" destId="{651FE0C5-4AE4-4297-819E-7DFC5917167E}" srcOrd="0" destOrd="0" presId="urn:microsoft.com/office/officeart/2005/8/layout/hierarchy1"/>
    <dgm:cxn modelId="{6F9DFFDA-40FC-42DB-A189-32BF7C0B5C1D}" type="presParOf" srcId="{C24432D8-AFDD-41D7-BA01-1DF809B84D44}" destId="{8FEDEEC7-4FF0-4DA1-A57C-A9F16A036DFE}" srcOrd="1" destOrd="0" presId="urn:microsoft.com/office/officeart/2005/8/layout/hierarchy1"/>
    <dgm:cxn modelId="{28170647-92D2-4CCC-9C4E-42EE3E42FF3B}" type="presParOf" srcId="{F74C3603-F26D-4862-A48F-6FE936E030D2}" destId="{C8716496-C122-4699-ACFD-D6FD90D59590}" srcOrd="1" destOrd="0" presId="urn:microsoft.com/office/officeart/2005/8/layout/hierarchy1"/>
    <dgm:cxn modelId="{01509E5F-2C1F-4D23-81F3-7F18373A5185}" type="presParOf" srcId="{3E26469F-1F1B-44F2-A896-62F59F2C0E96}" destId="{E1365706-0318-4179-8AC3-A73C28AA83B7}" srcOrd="1" destOrd="0" presId="urn:microsoft.com/office/officeart/2005/8/layout/hierarchy1"/>
    <dgm:cxn modelId="{B475D03B-881D-416F-8A22-93B78D7020FD}" type="presParOf" srcId="{E1365706-0318-4179-8AC3-A73C28AA83B7}" destId="{81173015-531E-49BA-B7F1-2152EF7CACB5}" srcOrd="0" destOrd="0" presId="urn:microsoft.com/office/officeart/2005/8/layout/hierarchy1"/>
    <dgm:cxn modelId="{56582F26-EDC2-4D1B-AF95-02C394979F23}" type="presParOf" srcId="{81173015-531E-49BA-B7F1-2152EF7CACB5}" destId="{0C5E59C8-ED3A-4C89-8A06-1F8E4EC03BDD}" srcOrd="0" destOrd="0" presId="urn:microsoft.com/office/officeart/2005/8/layout/hierarchy1"/>
    <dgm:cxn modelId="{9FC6DABC-5595-46B9-A0BE-351EC55CC11B}" type="presParOf" srcId="{81173015-531E-49BA-B7F1-2152EF7CACB5}" destId="{3CA4F5CA-3578-4B8B-B297-16D352630043}" srcOrd="1" destOrd="0" presId="urn:microsoft.com/office/officeart/2005/8/layout/hierarchy1"/>
    <dgm:cxn modelId="{A0AECCDB-2754-4381-BA8A-2D4F2FCD2A3C}" type="presParOf" srcId="{E1365706-0318-4179-8AC3-A73C28AA83B7}" destId="{57E76A2C-6035-47DB-A7E4-44B6D287A1D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FE0C5-4AE4-4297-819E-7DFC5917167E}">
      <dsp:nvSpPr>
        <dsp:cNvPr id="0" name=""/>
        <dsp:cNvSpPr/>
      </dsp:nvSpPr>
      <dsp:spPr>
        <a:xfrm>
          <a:off x="1263" y="306556"/>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EDEEC7-4FF0-4DA1-A57C-A9F16A036DFE}">
      <dsp:nvSpPr>
        <dsp:cNvPr id="0" name=""/>
        <dsp:cNvSpPr/>
      </dsp:nvSpPr>
      <dsp:spPr>
        <a:xfrm>
          <a:off x="494175" y="774822"/>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Jenkins has a built-in command line interface that allows users and administrators to access Jenkins from a script or shell environment. This can be convenient for scripting of routine tasks, bulk updates, troubleshooting, and more.</a:t>
          </a:r>
        </a:p>
      </dsp:txBody>
      <dsp:txXfrm>
        <a:off x="576682" y="857329"/>
        <a:ext cx="4271191" cy="2651976"/>
      </dsp:txXfrm>
    </dsp:sp>
    <dsp:sp modelId="{0C5E59C8-ED3A-4C89-8A06-1F8E4EC03BDD}">
      <dsp:nvSpPr>
        <dsp:cNvPr id="0" name=""/>
        <dsp:cNvSpPr/>
      </dsp:nvSpPr>
      <dsp:spPr>
        <a:xfrm>
          <a:off x="5423293" y="306556"/>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CA4F5CA-3578-4B8B-B297-16D352630043}">
      <dsp:nvSpPr>
        <dsp:cNvPr id="0" name=""/>
        <dsp:cNvSpPr/>
      </dsp:nvSpPr>
      <dsp:spPr>
        <a:xfrm>
          <a:off x="5916205" y="774822"/>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command line interface can be accessed over SSH or with the Jenkins CLI client, a .jar file distributed with Jenkins.</a:t>
          </a:r>
        </a:p>
      </dsp:txBody>
      <dsp:txXfrm>
        <a:off x="5998712" y="857329"/>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24AA8C-3253-466E-9F2A-CB4E6F247C16}"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96371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425569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069805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64045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945003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24AA8C-3253-466E-9F2A-CB4E6F247C16}"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381606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24AA8C-3253-466E-9F2A-CB4E6F247C16}"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19952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24AA8C-3253-466E-9F2A-CB4E6F247C16}"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041750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24AA8C-3253-466E-9F2A-CB4E6F247C16}"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645698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24AA8C-3253-466E-9F2A-CB4E6F247C16}"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44400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24AA8C-3253-466E-9F2A-CB4E6F247C16}" type="datetimeFigureOut">
              <a:rPr lang="en-US" smtClean="0"/>
              <a:t>30-Sep-22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303553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3171534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24AA8C-3253-466E-9F2A-CB4E6F247C16}" type="datetimeFigureOut">
              <a:rPr lang="en-US" smtClean="0"/>
              <a:t>30-Sep-22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1677702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24AA8C-3253-466E-9F2A-CB4E6F247C16}" type="datetimeFigureOut">
              <a:rPr lang="en-US" smtClean="0"/>
              <a:t>30-Sep-22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4212383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24AA8C-3253-466E-9F2A-CB4E6F247C16}" type="datetimeFigureOut">
              <a:rPr lang="en-US" smtClean="0"/>
              <a:t>30-Sep-22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164798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536875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AA8C-3253-466E-9F2A-CB4E6F247C16}" type="datetimeFigureOut">
              <a:rPr lang="en-US" smtClean="0"/>
              <a:t>30-Sep-22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B7490-AA95-442D-A8B2-76F16CE9808B}" type="slidenum">
              <a:rPr lang="en-US" smtClean="0"/>
              <a:t>‹#›</a:t>
            </a:fld>
            <a:endParaRPr lang="en-US"/>
          </a:p>
        </p:txBody>
      </p:sp>
    </p:spTree>
    <p:extLst>
      <p:ext uri="{BB962C8B-B14F-4D97-AF65-F5344CB8AC3E}">
        <p14:creationId xmlns:p14="http://schemas.microsoft.com/office/powerpoint/2010/main" val="2417024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924AA8C-3253-466E-9F2A-CB4E6F247C16}" type="datetimeFigureOut">
              <a:rPr lang="en-US" smtClean="0"/>
              <a:t>30-Sep-22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0B7490-AA95-442D-A8B2-76F16CE9808B}" type="slidenum">
              <a:rPr lang="en-US" smtClean="0"/>
              <a:t>‹#›</a:t>
            </a:fld>
            <a:endParaRPr lang="en-US"/>
          </a:p>
        </p:txBody>
      </p:sp>
    </p:spTree>
    <p:extLst>
      <p:ext uri="{BB962C8B-B14F-4D97-AF65-F5344CB8AC3E}">
        <p14:creationId xmlns:p14="http://schemas.microsoft.com/office/powerpoint/2010/main" val="10577495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37" name="Rectangle 1032">
            <a:extLst>
              <a:ext uri="{FF2B5EF4-FFF2-40B4-BE49-F238E27FC236}">
                <a16:creationId xmlns:a16="http://schemas.microsoft.com/office/drawing/2014/main" id="{10D000F3-92AB-4D68-9BD8-9B59F65B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5720" y="968938"/>
            <a:ext cx="10278846" cy="4932523"/>
          </a:xfrm>
          <a:prstGeom prst="rect">
            <a:avLst/>
          </a:prstGeom>
          <a:solidFill>
            <a:schemeClr val="tx1"/>
          </a:solidFill>
          <a:ln w="19050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jenkins logo">
            <a:extLst>
              <a:ext uri="{FF2B5EF4-FFF2-40B4-BE49-F238E27FC236}">
                <a16:creationId xmlns:a16="http://schemas.microsoft.com/office/drawing/2014/main" id="{D786CBA3-A73E-467E-95EE-F2575A897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73" r="-1" b="10796"/>
          <a:stretch/>
        </p:blipFill>
        <p:spPr bwMode="auto">
          <a:xfrm>
            <a:off x="1286933" y="1290671"/>
            <a:ext cx="9658887" cy="428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8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1F3619-6A21-427E-AD77-9F95CBBFE56D}"/>
              </a:ext>
            </a:extLst>
          </p:cNvPr>
          <p:cNvSpPr txBox="1"/>
          <p:nvPr/>
        </p:nvSpPr>
        <p:spPr>
          <a:xfrm>
            <a:off x="0" y="-41196"/>
            <a:ext cx="12192000" cy="830997"/>
          </a:xfrm>
          <a:prstGeom prst="rect">
            <a:avLst/>
          </a:prstGeom>
          <a:noFill/>
        </p:spPr>
        <p:txBody>
          <a:bodyPr wrap="square">
            <a:spAutoFit/>
          </a:bodyPr>
          <a:lstStyle/>
          <a:p>
            <a:r>
              <a:rPr lang="en-US" sz="2400" b="1" i="1">
                <a:effectLst/>
                <a:ea typeface="Open Sans" panose="020B0606030504020204" pitchFamily="34" charset="0"/>
                <a:cs typeface="Open Sans" panose="020B0606030504020204" pitchFamily="34" charset="0"/>
              </a:rPr>
              <a:t>Step 3</a:t>
            </a:r>
            <a:r>
              <a:rPr lang="en-US" sz="2400" b="0" i="0">
                <a:effectLst/>
                <a:ea typeface="Open Sans" panose="020B0606030504020204" pitchFamily="34" charset="0"/>
                <a:cs typeface="Open Sans" panose="020B0606030504020204" pitchFamily="34" charset="0"/>
              </a:rPr>
              <a:t>: We will click on the </a:t>
            </a:r>
            <a:r>
              <a:rPr lang="en-US" sz="2400" b="1" i="1">
                <a:effectLst/>
                <a:ea typeface="Open Sans" panose="020B0606030504020204" pitchFamily="34" charset="0"/>
                <a:cs typeface="Open Sans" panose="020B0606030504020204" pitchFamily="34" charset="0"/>
              </a:rPr>
              <a:t>Configure System</a:t>
            </a:r>
            <a:r>
              <a:rPr lang="en-US" sz="2400" b="0" i="0">
                <a:effectLst/>
                <a:ea typeface="Open Sans" panose="020B0606030504020204" pitchFamily="34" charset="0"/>
                <a:cs typeface="Open Sans" panose="020B0606030504020204" pitchFamily="34" charset="0"/>
              </a:rPr>
              <a:t> link. Subsequently, we will go to the </a:t>
            </a:r>
            <a:r>
              <a:rPr lang="en-US" sz="2400" b="1" i="1">
                <a:effectLst/>
                <a:ea typeface="Open Sans" panose="020B0606030504020204" pitchFamily="34" charset="0"/>
                <a:cs typeface="Open Sans" panose="020B0606030504020204" pitchFamily="34" charset="0"/>
              </a:rPr>
              <a:t>configuration</a:t>
            </a:r>
            <a:r>
              <a:rPr lang="en-US" sz="2400" b="0" i="0">
                <a:effectLst/>
                <a:ea typeface="Open Sans" panose="020B0606030504020204" pitchFamily="34" charset="0"/>
                <a:cs typeface="Open Sans" panose="020B0606030504020204" pitchFamily="34" charset="0"/>
              </a:rPr>
              <a:t> page as displayed below:</a:t>
            </a:r>
            <a:endParaRPr lang="en-US" sz="2400">
              <a:ea typeface="Open Sans" panose="020B0606030504020204" pitchFamily="34" charset="0"/>
              <a:cs typeface="Open Sans" panose="020B0606030504020204" pitchFamily="34" charset="0"/>
            </a:endParaRPr>
          </a:p>
        </p:txBody>
      </p:sp>
      <p:pic>
        <p:nvPicPr>
          <p:cNvPr id="3074" name="Picture 2" descr="Jenkins Configure: Configure System Page of Jenkins">
            <a:extLst>
              <a:ext uri="{FF2B5EF4-FFF2-40B4-BE49-F238E27FC236}">
                <a16:creationId xmlns:a16="http://schemas.microsoft.com/office/drawing/2014/main" id="{1BA0977B-6101-43D2-BCC9-0C9DED9A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9801"/>
            <a:ext cx="12192000" cy="606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34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62E658-AD1A-4D0F-8C4C-11ECC52A57BA}"/>
              </a:ext>
            </a:extLst>
          </p:cNvPr>
          <p:cNvGraphicFramePr>
            <a:graphicFrameLocks noGrp="1"/>
          </p:cNvGraphicFramePr>
          <p:nvPr>
            <p:extLst>
              <p:ext uri="{D42A27DB-BD31-4B8C-83A1-F6EECF244321}">
                <p14:modId xmlns:p14="http://schemas.microsoft.com/office/powerpoint/2010/main" val="3251301642"/>
              </p:ext>
            </p:extLst>
          </p:nvPr>
        </p:nvGraphicFramePr>
        <p:xfrm>
          <a:off x="0" y="0"/>
          <a:ext cx="12192000" cy="6761552"/>
        </p:xfrm>
        <a:graphic>
          <a:graphicData uri="http://schemas.openxmlformats.org/drawingml/2006/table">
            <a:tbl>
              <a:tblPr/>
              <a:tblGrid>
                <a:gridCol w="6096000">
                  <a:extLst>
                    <a:ext uri="{9D8B030D-6E8A-4147-A177-3AD203B41FA5}">
                      <a16:colId xmlns:a16="http://schemas.microsoft.com/office/drawing/2014/main" val="3557700160"/>
                    </a:ext>
                  </a:extLst>
                </a:gridCol>
                <a:gridCol w="6096000">
                  <a:extLst>
                    <a:ext uri="{9D8B030D-6E8A-4147-A177-3AD203B41FA5}">
                      <a16:colId xmlns:a16="http://schemas.microsoft.com/office/drawing/2014/main" val="1754979696"/>
                    </a:ext>
                  </a:extLst>
                </a:gridCol>
              </a:tblGrid>
              <a:tr h="421352">
                <a:tc>
                  <a:txBody>
                    <a:bodyPr/>
                    <a:lstStyle/>
                    <a:p>
                      <a:pPr algn="l"/>
                      <a:r>
                        <a:rPr lang="en-US" sz="2400" b="1" i="0">
                          <a:effectLst/>
                          <a:latin typeface="Amasis MT Pro Black" panose="020B0604020202020204" pitchFamily="18" charset="0"/>
                        </a:rPr>
                        <a:t>Option</a:t>
                      </a:r>
                      <a:endParaRPr lang="en-US" sz="2400" i="0">
                        <a:effectLst/>
                        <a:latin typeface="Amasis MT Pro Black" panose="020B0604020202020204" pitchFamily="18" charset="0"/>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en-US" sz="1500" b="1" i="0">
                          <a:effectLst/>
                          <a:latin typeface="Amasis MT Pro Black" panose="020B0604020202020204" pitchFamily="18" charset="0"/>
                        </a:rPr>
                        <a:t>Description</a:t>
                      </a:r>
                      <a:endParaRPr lang="en-US" sz="1500" i="0">
                        <a:effectLst/>
                        <a:latin typeface="Amasis MT Pro Black" panose="020B0604020202020204" pitchFamily="18" charset="0"/>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709112"/>
                  </a:ext>
                </a:extLst>
              </a:tr>
              <a:tr h="484141">
                <a:tc>
                  <a:txBody>
                    <a:bodyPr/>
                    <a:lstStyle/>
                    <a:p>
                      <a:r>
                        <a:rPr lang="en-US" sz="2400" b="1" i="1">
                          <a:effectLst/>
                        </a:rPr>
                        <a:t>Jenkins home directory</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attribute tells us the placement of our </a:t>
                      </a:r>
                      <a:r>
                        <a:rPr lang="en-US" sz="1500" b="1">
                          <a:effectLst/>
                        </a:rPr>
                        <a:t>home directory of Jenkins</a:t>
                      </a:r>
                      <a:r>
                        <a:rPr lang="en-US" sz="1500">
                          <a:effectLst/>
                        </a:rPr>
                        <a:t> in the system.</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306177"/>
                  </a:ext>
                </a:extLst>
              </a:tr>
              <a:tr h="484141">
                <a:tc>
                  <a:txBody>
                    <a:bodyPr/>
                    <a:lstStyle/>
                    <a:p>
                      <a:r>
                        <a:rPr lang="en-US" sz="2400" b="1" i="1">
                          <a:effectLst/>
                        </a:rPr>
                        <a:t>System Message</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A system message displays the messages on the </a:t>
                      </a:r>
                      <a:r>
                        <a:rPr lang="en-US" sz="1500" i="1">
                          <a:effectLst/>
                        </a:rPr>
                        <a:t>Jenkins</a:t>
                      </a:r>
                      <a:r>
                        <a:rPr lang="en-US" sz="1500">
                          <a:effectLst/>
                        </a:rPr>
                        <a:t> dashboard page.</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974900"/>
                  </a:ext>
                </a:extLst>
              </a:tr>
              <a:tr h="484141">
                <a:tc>
                  <a:txBody>
                    <a:bodyPr/>
                    <a:lstStyle/>
                    <a:p>
                      <a:r>
                        <a:rPr lang="en-US" sz="2400" b="1" i="1">
                          <a:effectLst/>
                        </a:rPr>
                        <a:t>Executors</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configuration option tells us that how many parallel jobs can be run at the </a:t>
                      </a:r>
                      <a:r>
                        <a:rPr lang="en-US" sz="1500" i="1">
                          <a:effectLst/>
                        </a:rPr>
                        <a:t>Jenkins</a:t>
                      </a:r>
                      <a:r>
                        <a:rPr lang="en-US" sz="1500">
                          <a:effectLst/>
                        </a:rPr>
                        <a:t> machine.</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257035"/>
                  </a:ext>
                </a:extLst>
              </a:tr>
              <a:tr h="484141">
                <a:tc>
                  <a:txBody>
                    <a:bodyPr/>
                    <a:lstStyle/>
                    <a:p>
                      <a:r>
                        <a:rPr lang="en-US" sz="2400" b="1" i="1">
                          <a:effectLst/>
                        </a:rPr>
                        <a:t>Usage option</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option tells us that how </a:t>
                      </a:r>
                      <a:r>
                        <a:rPr lang="en-US" sz="1500" i="1">
                          <a:effectLst/>
                        </a:rPr>
                        <a:t>Jenkins</a:t>
                      </a:r>
                      <a:r>
                        <a:rPr lang="en-US" sz="1500">
                          <a:effectLst/>
                        </a:rPr>
                        <a:t> schedules build on any node.</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509850"/>
                  </a:ext>
                </a:extLst>
              </a:tr>
              <a:tr h="899119">
                <a:tc>
                  <a:txBody>
                    <a:bodyPr/>
                    <a:lstStyle/>
                    <a:p>
                      <a:r>
                        <a:rPr lang="en-US" sz="2400" b="1" i="1">
                          <a:effectLst/>
                        </a:rPr>
                        <a:t>Quiet period</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When this option is non-zero, newly triggered builds of this project will be added to the queue, but </a:t>
                      </a:r>
                      <a:r>
                        <a:rPr lang="en-US" sz="1500" i="1">
                          <a:effectLst/>
                        </a:rPr>
                        <a:t>Jenkins</a:t>
                      </a:r>
                      <a:r>
                        <a:rPr lang="en-US" sz="1500">
                          <a:effectLst/>
                        </a:rPr>
                        <a:t> will wait for the specified period of time (</a:t>
                      </a:r>
                      <a:r>
                        <a:rPr lang="en-US" sz="1500" i="1">
                          <a:effectLst/>
                        </a:rPr>
                        <a:t>in seconds</a:t>
                      </a:r>
                      <a:r>
                        <a:rPr lang="en-US" sz="1500">
                          <a:effectLst/>
                        </a:rPr>
                        <a:t> ) before actually starting the build.</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6800412"/>
                  </a:ext>
                </a:extLst>
              </a:tr>
              <a:tr h="972439">
                <a:tc>
                  <a:txBody>
                    <a:bodyPr/>
                    <a:lstStyle/>
                    <a:p>
                      <a:r>
                        <a:rPr lang="en-US" sz="2400" b="1" i="1">
                          <a:effectLst/>
                        </a:rPr>
                        <a:t>Jenkins URL</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option, by default, depicts the </a:t>
                      </a:r>
                      <a:r>
                        <a:rPr lang="en-US" sz="1500" i="1">
                          <a:effectLst/>
                        </a:rPr>
                        <a:t>HTTP</a:t>
                      </a:r>
                      <a:r>
                        <a:rPr lang="en-US" sz="1500">
                          <a:effectLst/>
                        </a:rPr>
                        <a:t> address of </a:t>
                      </a:r>
                      <a:r>
                        <a:rPr lang="en-US" sz="1500" i="1">
                          <a:effectLst/>
                        </a:rPr>
                        <a:t>Jenkins</a:t>
                      </a:r>
                      <a:r>
                        <a:rPr lang="en-US" sz="1500">
                          <a:effectLst/>
                        </a:rPr>
                        <a:t> installation in the form of localhost. We can write </a:t>
                      </a:r>
                      <a:r>
                        <a:rPr lang="en-US" sz="1500" i="1">
                          <a:effectLst/>
                        </a:rPr>
                        <a:t>DNS (Domain Name )</a:t>
                      </a:r>
                      <a:r>
                        <a:rPr lang="en-US" sz="1500">
                          <a:effectLst/>
                        </a:rPr>
                        <a:t> of our machine or overwrite the localhost with the IP address of the machine.</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293356"/>
                  </a:ext>
                </a:extLst>
              </a:tr>
              <a:tr h="899119">
                <a:tc>
                  <a:txBody>
                    <a:bodyPr/>
                    <a:lstStyle/>
                    <a:p>
                      <a:r>
                        <a:rPr lang="en-US" sz="2400" b="1" i="1">
                          <a:effectLst/>
                        </a:rPr>
                        <a:t>Environment variable</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Environment variables apply for every build on every node. They can be used in </a:t>
                      </a:r>
                      <a:r>
                        <a:rPr lang="en-US" sz="1500" i="1">
                          <a:effectLst/>
                        </a:rPr>
                        <a:t>Jenkins'</a:t>
                      </a:r>
                      <a:r>
                        <a:rPr lang="en-US" sz="1500">
                          <a:effectLst/>
                        </a:rPr>
                        <a:t> configuration (*as $key or ${key} *) and will be added to the environment for processes launched from the build.</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4924193"/>
                  </a:ext>
                </a:extLst>
              </a:tr>
              <a:tr h="421352">
                <a:tc>
                  <a:txBody>
                    <a:bodyPr/>
                    <a:lstStyle/>
                    <a:p>
                      <a:r>
                        <a:rPr lang="en-US" sz="2400" b="1" i="1">
                          <a:effectLst/>
                        </a:rPr>
                        <a:t>Usage statistics</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option is used to track usage data in </a:t>
                      </a:r>
                      <a:r>
                        <a:rPr lang="en-US" sz="1500" i="1">
                          <a:effectLst/>
                        </a:rPr>
                        <a:t>Jenkins</a:t>
                      </a:r>
                      <a:r>
                        <a:rPr lang="en-US" sz="1500">
                          <a:effectLst/>
                        </a:rPr>
                        <a:t>.</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76106"/>
                  </a:ext>
                </a:extLst>
              </a:tr>
              <a:tr h="484141">
                <a:tc>
                  <a:txBody>
                    <a:bodyPr/>
                    <a:lstStyle/>
                    <a:p>
                      <a:r>
                        <a:rPr lang="en-US" sz="2400" b="1" i="1">
                          <a:effectLst/>
                        </a:rPr>
                        <a:t>Git Plugin</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option is used to set </a:t>
                      </a:r>
                      <a:r>
                        <a:rPr lang="en-US" sz="1500" i="1">
                          <a:effectLst/>
                        </a:rPr>
                        <a:t>global git username and email details in Jenkins</a:t>
                      </a:r>
                      <a:r>
                        <a:rPr lang="en-US" sz="1500">
                          <a:effectLst/>
                        </a:rPr>
                        <a:t>.</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0822138"/>
                  </a:ext>
                </a:extLst>
              </a:tr>
              <a:tr h="689740">
                <a:tc>
                  <a:txBody>
                    <a:bodyPr/>
                    <a:lstStyle/>
                    <a:p>
                      <a:r>
                        <a:rPr lang="en-US" sz="2400" b="1" i="1">
                          <a:effectLst/>
                        </a:rPr>
                        <a:t>Email notification</a:t>
                      </a:r>
                      <a:endParaRPr lang="en-US" sz="2400">
                        <a:effectLst/>
                      </a:endParaRP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500">
                          <a:effectLst/>
                        </a:rPr>
                        <a:t>This option is used to configure email related configurations to send email regarding build result after running builds.</a:t>
                      </a:r>
                    </a:p>
                  </a:txBody>
                  <a:tcPr marL="45804" marR="45804" marT="22902" marB="229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8960055"/>
                  </a:ext>
                </a:extLst>
              </a:tr>
            </a:tbl>
          </a:graphicData>
        </a:graphic>
      </p:graphicFrame>
    </p:spTree>
    <p:extLst>
      <p:ext uri="{BB962C8B-B14F-4D97-AF65-F5344CB8AC3E}">
        <p14:creationId xmlns:p14="http://schemas.microsoft.com/office/powerpoint/2010/main" val="94250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ED764-C228-4B6E-B372-464F49143B12}"/>
              </a:ext>
            </a:extLst>
          </p:cNvPr>
          <p:cNvSpPr txBox="1"/>
          <p:nvPr/>
        </p:nvSpPr>
        <p:spPr>
          <a:xfrm>
            <a:off x="3202112" y="354620"/>
            <a:ext cx="6096000" cy="830997"/>
          </a:xfrm>
          <a:prstGeom prst="rect">
            <a:avLst/>
          </a:prstGeom>
          <a:noFill/>
        </p:spPr>
        <p:txBody>
          <a:bodyPr wrap="square">
            <a:spAutoFit/>
          </a:bodyPr>
          <a:lstStyle/>
          <a:p>
            <a:pPr algn="just"/>
            <a:r>
              <a:rPr lang="en-US" sz="4800" b="1" i="0" u="none" strike="noStrike" baseline="0">
                <a:latin typeface="Times New Roman" panose="02020603050405020304" pitchFamily="18" charset="0"/>
                <a:cs typeface="Times New Roman" panose="02020603050405020304" pitchFamily="18" charset="0"/>
              </a:rPr>
              <a:t>Managing Security</a:t>
            </a:r>
            <a:endParaRPr lang="en-US" sz="4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C1BA2F-EB9F-48EB-BC9C-0ABB2F853680}"/>
              </a:ext>
            </a:extLst>
          </p:cNvPr>
          <p:cNvSpPr txBox="1"/>
          <p:nvPr/>
        </p:nvSpPr>
        <p:spPr>
          <a:xfrm>
            <a:off x="413749" y="1690824"/>
            <a:ext cx="11165228" cy="4524315"/>
          </a:xfrm>
          <a:prstGeom prst="rect">
            <a:avLst/>
          </a:prstGeom>
          <a:noFill/>
        </p:spPr>
        <p:txBody>
          <a:bodyPr wrap="square">
            <a:spAutoFit/>
          </a:bodyPr>
          <a:lstStyle/>
          <a:p>
            <a:pPr marL="342900" indent="-342900" algn="just">
              <a:buFont typeface="Wingdings" panose="05000000000000000000" pitchFamily="2" charset="2"/>
              <a:buChar char="q"/>
            </a:pPr>
            <a:r>
              <a:rPr lang="en-US" sz="2400" b="0" i="0" u="none" strike="noStrike" baseline="0"/>
              <a:t>Jenkins is used everywhere from workstations on corporate intranets, to high-powered servers connected to the public internet. To safely support this wide spread of security and threat profiles, Jenkins offers many configuration options for enabling, editing, or disabling various security features.</a:t>
            </a:r>
          </a:p>
          <a:p>
            <a:pPr algn="just"/>
            <a:endParaRPr lang="en-US" sz="2400" b="0" i="0" u="none" strike="noStrike" baseline="0"/>
          </a:p>
          <a:p>
            <a:pPr marL="342900" indent="-342900" algn="just">
              <a:buFont typeface="Wingdings" panose="05000000000000000000" pitchFamily="2" charset="2"/>
              <a:buChar char="q"/>
            </a:pPr>
            <a:r>
              <a:rPr lang="en-US" sz="2400" b="0" i="0" u="none" strike="noStrike" baseline="0"/>
              <a:t>As of Jenkins 2.0, many of the security options were enabled by default to ensure that Jenkins environments remained secure unless an administrator explicitly disabled certain protections.</a:t>
            </a:r>
          </a:p>
          <a:p>
            <a:pPr algn="just"/>
            <a:endParaRPr lang="en-US" sz="2400" b="0" i="0" u="none" strike="noStrike" baseline="0"/>
          </a:p>
          <a:p>
            <a:pPr marL="342900" indent="-342900" algn="just">
              <a:buFont typeface="Wingdings" panose="05000000000000000000" pitchFamily="2" charset="2"/>
              <a:buChar char="q"/>
            </a:pPr>
            <a:r>
              <a:rPr lang="en-US" sz="2400" b="0" i="0" u="none" strike="noStrike" baseline="0"/>
              <a:t>This section will introduce the various security options available to a Jenkins administrator, explaining the protections offered, and trade-offs to disabling some of them.</a:t>
            </a:r>
          </a:p>
        </p:txBody>
      </p:sp>
    </p:spTree>
    <p:extLst>
      <p:ext uri="{BB962C8B-B14F-4D97-AF65-F5344CB8AC3E}">
        <p14:creationId xmlns:p14="http://schemas.microsoft.com/office/powerpoint/2010/main" val="50101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F1DBA-5E55-0A3F-425E-54EC8977BC45}"/>
              </a:ext>
            </a:extLst>
          </p:cNvPr>
          <p:cNvSpPr txBox="1"/>
          <p:nvPr/>
        </p:nvSpPr>
        <p:spPr>
          <a:xfrm>
            <a:off x="1445795" y="433137"/>
            <a:ext cx="8615277"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Enabling security </a:t>
            </a:r>
            <a:endParaRPr lang="en-US" sz="4000"/>
          </a:p>
          <a:p>
            <a:endParaRPr lang="en-US"/>
          </a:p>
          <a:p>
            <a:r>
              <a:rPr lang="en-US"/>
              <a:t>From the second version of </a:t>
            </a:r>
            <a:r>
              <a:rPr lang="en-US" err="1"/>
              <a:t>jenkins</a:t>
            </a:r>
            <a:r>
              <a:rPr lang="en-US"/>
              <a:t>, the enable security checkbox can be checked</a:t>
            </a:r>
            <a:endParaRPr lang="en-US">
              <a:ea typeface="+mn-lt"/>
              <a:cs typeface="+mn-lt"/>
            </a:endParaRPr>
          </a:p>
          <a:p>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1D29AA18-23C1-2208-CAF1-EA6B8EBF84D1}"/>
              </a:ext>
            </a:extLst>
          </p:cNvPr>
          <p:cNvPicPr>
            <a:picLocks noChangeAspect="1"/>
          </p:cNvPicPr>
          <p:nvPr/>
        </p:nvPicPr>
        <p:blipFill>
          <a:blip r:embed="rId2"/>
          <a:stretch>
            <a:fillRect/>
          </a:stretch>
        </p:blipFill>
        <p:spPr>
          <a:xfrm>
            <a:off x="2318084" y="1798624"/>
            <a:ext cx="7081252" cy="4788094"/>
          </a:xfrm>
          <a:prstGeom prst="rect">
            <a:avLst/>
          </a:prstGeom>
        </p:spPr>
      </p:pic>
    </p:spTree>
    <p:extLst>
      <p:ext uri="{BB962C8B-B14F-4D97-AF65-F5344CB8AC3E}">
        <p14:creationId xmlns:p14="http://schemas.microsoft.com/office/powerpoint/2010/main" val="394918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702D-236F-11B9-824E-EB7AD87CCA49}"/>
              </a:ext>
            </a:extLst>
          </p:cNvPr>
          <p:cNvSpPr>
            <a:spLocks noGrp="1"/>
          </p:cNvSpPr>
          <p:nvPr>
            <p:ph type="title"/>
          </p:nvPr>
        </p:nvSpPr>
        <p:spPr>
          <a:xfrm>
            <a:off x="913795" y="609600"/>
            <a:ext cx="10460709" cy="5662765"/>
          </a:xfrm>
        </p:spPr>
        <p:txBody>
          <a:bodyPr>
            <a:normAutofit/>
          </a:bodyPr>
          <a:lstStyle/>
          <a:p>
            <a:pPr algn="l"/>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JNLP TCP Port</a:t>
            </a:r>
            <a:b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27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Jenkins uses a TCP port to communicate with agents launched via the JNLP protocol, such as Windows-based agents. </a:t>
            </a:r>
            <a:br>
              <a:rPr lang="en-US" sz="27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27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Port options:</a:t>
            </a:r>
            <a:br>
              <a:rPr lang="en-US" sz="27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2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1. Random: The JNLP port is chosen randomly to avoid collisions on the Jenkins master. The downside to randomized JNLP ports is that they’re chosen during the boot of the Jenkins master, making it difficult to manage firewall rules allowing JNLP traffic. </a:t>
            </a:r>
            <a:br>
              <a:rPr lang="en-US" sz="2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br>
              <a:rPr lang="en-US" sz="36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2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2. Fixed: The JNLP port is chosen by the Jenkins administrator and is consistent across reboots of the </a:t>
            </a:r>
            <a:r>
              <a:rPr lang="en-US" sz="2400" err="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jenkins</a:t>
            </a:r>
            <a:r>
              <a:rPr lang="en-US" sz="2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master. This makes it easier to manage firewall rules allowing JNLP-based agents to connect to the master. </a:t>
            </a:r>
            <a:endParaRPr lang="en-US" sz="2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2118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67EB-E2D8-8D4F-F944-2EEC7715735A}"/>
              </a:ext>
            </a:extLst>
          </p:cNvPr>
          <p:cNvSpPr>
            <a:spLocks noGrp="1"/>
          </p:cNvSpPr>
          <p:nvPr>
            <p:ph type="title"/>
          </p:nvPr>
        </p:nvSpPr>
        <p:spPr>
          <a:xfrm>
            <a:off x="913795" y="609600"/>
            <a:ext cx="10674604" cy="5809818"/>
          </a:xfrm>
        </p:spPr>
        <p:txBody>
          <a:bodyPr>
            <a:normAutofit fontScale="90000"/>
          </a:bodyPr>
          <a:lstStyle/>
          <a:p>
            <a:pPr algn="l"/>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Access Control </a:t>
            </a:r>
            <a:b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Access Control is the primary mechanism for securing a Jenkins environment against unauthorized usage.</a:t>
            </a:r>
            <a:b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b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36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a:t>
            </a:r>
            <a: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1. A Security Realm which informs the Jenkins environment how and where to pull user (or identity) information from. Also commonly known as "authentication."</a:t>
            </a:r>
            <a:b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b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2. Authorization configuration which informs the Jenkins environment as to which users and/or groups can access which aspects of Jenkins, and to what extent.</a:t>
            </a:r>
            <a:endParaRPr lang="en-US" sz="31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96694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EDE0B0-7294-4BB2-F53E-6E61F8FCA30A}"/>
              </a:ext>
            </a:extLst>
          </p:cNvPr>
          <p:cNvSpPr txBox="1"/>
          <p:nvPr/>
        </p:nvSpPr>
        <p:spPr>
          <a:xfrm>
            <a:off x="322847" y="212558"/>
            <a:ext cx="10630569"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Security Realm</a:t>
            </a:r>
          </a:p>
          <a:p>
            <a:endParaRPr lang="en-US"/>
          </a:p>
          <a:p>
            <a:r>
              <a:rPr lang="en-US"/>
              <a:t> By default Jenkins includes support for a few different Security Realms:</a:t>
            </a:r>
          </a:p>
          <a:p>
            <a:pPr marL="285750" indent="-285750">
              <a:buFont typeface="Arial"/>
              <a:buChar char="•"/>
            </a:pPr>
            <a:r>
              <a:rPr lang="en-US"/>
              <a:t> Delegate to servlet container</a:t>
            </a:r>
          </a:p>
          <a:p>
            <a:endParaRPr lang="en-US"/>
          </a:p>
          <a:p>
            <a:pPr marL="285750" indent="-285750">
              <a:buFont typeface="Arial"/>
              <a:buChar char="•"/>
            </a:pPr>
            <a:r>
              <a:rPr lang="en-US"/>
              <a:t> Jenkins’ own user database </a:t>
            </a:r>
          </a:p>
        </p:txBody>
      </p:sp>
      <p:sp>
        <p:nvSpPr>
          <p:cNvPr id="3" name="TextBox 2">
            <a:extLst>
              <a:ext uri="{FF2B5EF4-FFF2-40B4-BE49-F238E27FC236}">
                <a16:creationId xmlns:a16="http://schemas.microsoft.com/office/drawing/2014/main" id="{7078012B-ACDE-EF6D-7D1B-D1F64DA5E39A}"/>
              </a:ext>
            </a:extLst>
          </p:cNvPr>
          <p:cNvSpPr txBox="1"/>
          <p:nvPr/>
        </p:nvSpPr>
        <p:spPr>
          <a:xfrm>
            <a:off x="383006" y="2679033"/>
            <a:ext cx="10563725"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Authorization</a:t>
            </a:r>
          </a:p>
          <a:p>
            <a:endParaRPr lang="en-US" sz="4000" b="1"/>
          </a:p>
          <a:p>
            <a:r>
              <a:rPr lang="en-US"/>
              <a:t> The Security Realm, or authentication, indicates who can access the Jenkins environment. The other piece of the puzzle is Authorization, which indicates what they can access in the Jenkins environment. By default Jenkins supports a few different Authorization options: </a:t>
            </a:r>
          </a:p>
          <a:p>
            <a:endParaRPr lang="en-US"/>
          </a:p>
          <a:p>
            <a:pPr marL="285750" indent="-285750">
              <a:buFont typeface="Arial"/>
              <a:buChar char="•"/>
            </a:pPr>
            <a:r>
              <a:rPr lang="en-US"/>
              <a:t>Anyone can do anything </a:t>
            </a:r>
          </a:p>
          <a:p>
            <a:pPr marL="285750" indent="-285750">
              <a:buFont typeface="Arial"/>
              <a:buChar char="•"/>
            </a:pPr>
            <a:r>
              <a:rPr lang="en-US"/>
              <a:t>Legacy mode</a:t>
            </a:r>
          </a:p>
          <a:p>
            <a:pPr marL="285750" indent="-285750">
              <a:buFont typeface="Arial"/>
              <a:buChar char="•"/>
            </a:pPr>
            <a:r>
              <a:rPr lang="en-US"/>
              <a:t> Logged in users can do anything</a:t>
            </a:r>
          </a:p>
          <a:p>
            <a:pPr marL="285750" indent="-285750">
              <a:buFont typeface="Arial"/>
              <a:buChar char="•"/>
            </a:pPr>
            <a:r>
              <a:rPr lang="en-US"/>
              <a:t> Matrix-based security Project-based </a:t>
            </a:r>
          </a:p>
          <a:p>
            <a:pPr marL="285750" indent="-285750">
              <a:buFont typeface="Arial"/>
              <a:buChar char="•"/>
            </a:pPr>
            <a:r>
              <a:rPr lang="en-US"/>
              <a:t>Matrix Authorization Strategy </a:t>
            </a:r>
          </a:p>
        </p:txBody>
      </p:sp>
    </p:spTree>
    <p:extLst>
      <p:ext uri="{BB962C8B-B14F-4D97-AF65-F5344CB8AC3E}">
        <p14:creationId xmlns:p14="http://schemas.microsoft.com/office/powerpoint/2010/main" val="4151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FEEAB42-C831-8CE5-D8ED-5572FCAF2E80}"/>
              </a:ext>
            </a:extLst>
          </p:cNvPr>
          <p:cNvPicPr>
            <a:picLocks noChangeAspect="1"/>
          </p:cNvPicPr>
          <p:nvPr/>
        </p:nvPicPr>
        <p:blipFill>
          <a:blip r:embed="rId2"/>
          <a:stretch>
            <a:fillRect/>
          </a:stretch>
        </p:blipFill>
        <p:spPr>
          <a:xfrm>
            <a:off x="1502611" y="675847"/>
            <a:ext cx="8150726" cy="5222229"/>
          </a:xfrm>
          <a:prstGeom prst="rect">
            <a:avLst/>
          </a:prstGeom>
        </p:spPr>
      </p:pic>
    </p:spTree>
    <p:extLst>
      <p:ext uri="{BB962C8B-B14F-4D97-AF65-F5344CB8AC3E}">
        <p14:creationId xmlns:p14="http://schemas.microsoft.com/office/powerpoint/2010/main" val="4599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60A3B4-4E98-1F1F-4934-03CD2B5A30C1}"/>
              </a:ext>
            </a:extLst>
          </p:cNvPr>
          <p:cNvSpPr txBox="1"/>
          <p:nvPr/>
        </p:nvSpPr>
        <p:spPr>
          <a:xfrm>
            <a:off x="1114927" y="753979"/>
            <a:ext cx="952098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t>Markup Formatter </a:t>
            </a:r>
          </a:p>
          <a:p>
            <a:endParaRPr lang="en-US" sz="2800"/>
          </a:p>
          <a:p>
            <a:r>
              <a:rPr lang="en-US" sz="2800"/>
              <a:t>Jenkins allows user-input in a number of different configuration fields and text areas which can lead to users inadvertently, or maliciously, inserting unsafe HTML and/or JavaScript. </a:t>
            </a:r>
          </a:p>
          <a:p>
            <a:endParaRPr lang="en-US" sz="2800"/>
          </a:p>
          <a:p>
            <a:r>
              <a:rPr lang="en-US" sz="2800"/>
              <a:t>Using the Safe HTML Markup Formatter allows for users and administrators to inject useful and information HTML snippets into Project Descriptions and elsewhere. </a:t>
            </a:r>
          </a:p>
        </p:txBody>
      </p:sp>
    </p:spTree>
    <p:extLst>
      <p:ext uri="{BB962C8B-B14F-4D97-AF65-F5344CB8AC3E}">
        <p14:creationId xmlns:p14="http://schemas.microsoft.com/office/powerpoint/2010/main" val="237601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C94B-EEDF-7AFE-9CBC-7FF868835927}"/>
              </a:ext>
            </a:extLst>
          </p:cNvPr>
          <p:cNvSpPr txBox="1"/>
          <p:nvPr/>
        </p:nvSpPr>
        <p:spPr>
          <a:xfrm>
            <a:off x="874295" y="379664"/>
            <a:ext cx="1002898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Cross Site Request Forgery </a:t>
            </a:r>
          </a:p>
          <a:p>
            <a:endParaRPr lang="en-US"/>
          </a:p>
          <a:p>
            <a:endParaRPr lang="en-US"/>
          </a:p>
          <a:p>
            <a:r>
              <a:rPr lang="en-US"/>
              <a:t>In the context of a Jenkins environment, a CSRF attack could allow an malicious actor to delete projects, alter builds, or modify Jenkins' system configuration. To guard against this class of vulnerabilities, CSRF protection has been enabled by default with all Jenkins versions since 2.0</a:t>
            </a:r>
          </a:p>
        </p:txBody>
      </p:sp>
      <p:pic>
        <p:nvPicPr>
          <p:cNvPr id="3" name="Picture 3" descr="Graphical user interface, text, application&#10;&#10;Description automatically generated">
            <a:extLst>
              <a:ext uri="{FF2B5EF4-FFF2-40B4-BE49-F238E27FC236}">
                <a16:creationId xmlns:a16="http://schemas.microsoft.com/office/drawing/2014/main" id="{156F3F09-E329-F641-3B24-31250752F9EB}"/>
              </a:ext>
            </a:extLst>
          </p:cNvPr>
          <p:cNvPicPr>
            <a:picLocks noChangeAspect="1"/>
          </p:cNvPicPr>
          <p:nvPr/>
        </p:nvPicPr>
        <p:blipFill>
          <a:blip r:embed="rId2"/>
          <a:stretch>
            <a:fillRect/>
          </a:stretch>
        </p:blipFill>
        <p:spPr>
          <a:xfrm>
            <a:off x="1061453" y="2967615"/>
            <a:ext cx="9654673" cy="2313086"/>
          </a:xfrm>
          <a:prstGeom prst="rect">
            <a:avLst/>
          </a:prstGeom>
        </p:spPr>
      </p:pic>
    </p:spTree>
    <p:extLst>
      <p:ext uri="{BB962C8B-B14F-4D97-AF65-F5344CB8AC3E}">
        <p14:creationId xmlns:p14="http://schemas.microsoft.com/office/powerpoint/2010/main" val="380625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69A11F-E890-B263-8F2D-AC990D55ABE1}"/>
              </a:ext>
            </a:extLst>
          </p:cNvPr>
          <p:cNvSpPr txBox="1"/>
          <p:nvPr/>
        </p:nvSpPr>
        <p:spPr>
          <a:xfrm>
            <a:off x="3872163" y="58260"/>
            <a:ext cx="44476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latin typeface="Times New Roman"/>
                <a:cs typeface="Times New Roman"/>
              </a:rPr>
              <a:t>Stage editor</a:t>
            </a:r>
          </a:p>
        </p:txBody>
      </p:sp>
      <p:sp>
        <p:nvSpPr>
          <p:cNvPr id="8" name="TextBox 7">
            <a:extLst>
              <a:ext uri="{FF2B5EF4-FFF2-40B4-BE49-F238E27FC236}">
                <a16:creationId xmlns:a16="http://schemas.microsoft.com/office/drawing/2014/main" id="{C01C8348-F2D7-BB0C-3F9A-E1C965C63B9C}"/>
              </a:ext>
            </a:extLst>
          </p:cNvPr>
          <p:cNvSpPr txBox="1"/>
          <p:nvPr/>
        </p:nvSpPr>
        <p:spPr>
          <a:xfrm>
            <a:off x="147387" y="3845085"/>
            <a:ext cx="11897226"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1900">
                <a:latin typeface="Calibri"/>
              </a:rPr>
              <a:t>Stages can be added to the Pipeline by clicking the "+" button to the right of an existing stage.</a:t>
            </a:r>
            <a:endParaRPr lang="en-US"/>
          </a:p>
          <a:p>
            <a:endParaRPr lang="en-US"/>
          </a:p>
          <a:p>
            <a:pPr marL="342900" indent="-342900">
              <a:buFont typeface="Wingdings"/>
              <a:buChar char="q"/>
            </a:pPr>
            <a:r>
              <a:rPr lang="en-US" sz="1900">
                <a:latin typeface="Calibri"/>
              </a:rPr>
              <a:t>Parallel stages can be added by clicking the "\+" button below an existing Stage. Stages can be deleted using the context menu in the stage configuration sheet.</a:t>
            </a:r>
            <a:endParaRPr lang="en-US" sz="1900">
              <a:latin typeface="Calibri"/>
              <a:cs typeface="Calibri"/>
            </a:endParaRPr>
          </a:p>
          <a:p>
            <a:endParaRPr lang="en-US"/>
          </a:p>
          <a:p>
            <a:pPr marL="342900" indent="-342900">
              <a:buFont typeface="Wingdings"/>
              <a:buChar char="q"/>
            </a:pPr>
            <a:r>
              <a:rPr lang="en-US" sz="1900">
                <a:latin typeface="Calibri"/>
              </a:rPr>
              <a:t>The Stage editor will display the name of each Stage once it has been set. </a:t>
            </a:r>
          </a:p>
          <a:p>
            <a:endParaRPr lang="en-US"/>
          </a:p>
          <a:p>
            <a:pPr marL="342900" indent="-342900">
              <a:buFont typeface="Wingdings"/>
              <a:buChar char="q"/>
            </a:pPr>
            <a:r>
              <a:rPr lang="en-US" sz="1900">
                <a:latin typeface="Calibri"/>
              </a:rPr>
              <a:t>Stages that contain incomplete or invalid information will display a warning symbol. </a:t>
            </a:r>
            <a:endParaRPr lang="en-US" sz="1900">
              <a:latin typeface="Calibri"/>
              <a:cs typeface="Calibri"/>
            </a:endParaRPr>
          </a:p>
          <a:p>
            <a:endParaRPr lang="en-US"/>
          </a:p>
          <a:p>
            <a:pPr marL="342900" indent="-342900">
              <a:buFont typeface="Wingdings"/>
              <a:buChar char="q"/>
            </a:pPr>
            <a:r>
              <a:rPr lang="en-US" sz="1900">
                <a:latin typeface="Calibri"/>
              </a:rPr>
              <a:t>Pipelines can have validation errors while they are being edited, but cannot be saved until the errors are fixed.</a:t>
            </a:r>
            <a:endParaRPr lang="en-US" sz="1900">
              <a:latin typeface="Calibri"/>
              <a:cs typeface="Calibri"/>
            </a:endParaRPr>
          </a:p>
        </p:txBody>
      </p:sp>
      <p:pic>
        <p:nvPicPr>
          <p:cNvPr id="9" name="Picture 9" descr="A picture containing diagram&#10;&#10;Description automatically generated">
            <a:extLst>
              <a:ext uri="{FF2B5EF4-FFF2-40B4-BE49-F238E27FC236}">
                <a16:creationId xmlns:a16="http://schemas.microsoft.com/office/drawing/2014/main" id="{7FFAA31E-A207-9231-0CBC-19B6DC6F9815}"/>
              </a:ext>
            </a:extLst>
          </p:cNvPr>
          <p:cNvPicPr>
            <a:picLocks noChangeAspect="1"/>
          </p:cNvPicPr>
          <p:nvPr/>
        </p:nvPicPr>
        <p:blipFill>
          <a:blip r:embed="rId2"/>
          <a:stretch>
            <a:fillRect/>
          </a:stretch>
        </p:blipFill>
        <p:spPr>
          <a:xfrm>
            <a:off x="522518" y="963345"/>
            <a:ext cx="5219704" cy="2780739"/>
          </a:xfrm>
          <a:prstGeom prst="rect">
            <a:avLst/>
          </a:prstGeom>
        </p:spPr>
      </p:pic>
      <p:pic>
        <p:nvPicPr>
          <p:cNvPr id="10" name="Picture 10" descr="Diagram&#10;&#10;Description automatically generated">
            <a:extLst>
              <a:ext uri="{FF2B5EF4-FFF2-40B4-BE49-F238E27FC236}">
                <a16:creationId xmlns:a16="http://schemas.microsoft.com/office/drawing/2014/main" id="{A02C9BAD-2D94-36BA-AB68-F3A142874E93}"/>
              </a:ext>
            </a:extLst>
          </p:cNvPr>
          <p:cNvPicPr>
            <a:picLocks noChangeAspect="1"/>
          </p:cNvPicPr>
          <p:nvPr/>
        </p:nvPicPr>
        <p:blipFill>
          <a:blip r:embed="rId3"/>
          <a:stretch>
            <a:fillRect/>
          </a:stretch>
        </p:blipFill>
        <p:spPr>
          <a:xfrm>
            <a:off x="6588438" y="968029"/>
            <a:ext cx="5209673" cy="2780739"/>
          </a:xfrm>
          <a:prstGeom prst="rect">
            <a:avLst/>
          </a:prstGeom>
        </p:spPr>
      </p:pic>
    </p:spTree>
    <p:extLst>
      <p:ext uri="{BB962C8B-B14F-4D97-AF65-F5344CB8AC3E}">
        <p14:creationId xmlns:p14="http://schemas.microsoft.com/office/powerpoint/2010/main" val="36650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1A469-D543-1F8A-5D38-5371161579D4}"/>
              </a:ext>
            </a:extLst>
          </p:cNvPr>
          <p:cNvSpPr txBox="1"/>
          <p:nvPr/>
        </p:nvSpPr>
        <p:spPr>
          <a:xfrm>
            <a:off x="874296" y="941137"/>
            <a:ext cx="10242883"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t>Caveats </a:t>
            </a:r>
          </a:p>
          <a:p>
            <a:endParaRPr lang="en-US"/>
          </a:p>
          <a:p>
            <a:r>
              <a:rPr lang="en-US" sz="2800"/>
              <a:t>CSRF protection may result in challenges for more advanced usages of Jenkins </a:t>
            </a:r>
          </a:p>
          <a:p>
            <a:endParaRPr lang="en-US"/>
          </a:p>
          <a:p>
            <a:endParaRPr lang="en-US"/>
          </a:p>
          <a:p>
            <a:r>
              <a:rPr lang="en-US" sz="2800"/>
              <a:t>● Some Jenkins features, like the remote API, are more difficult to use when this option is enabled. </a:t>
            </a:r>
          </a:p>
          <a:p>
            <a:r>
              <a:rPr lang="en-US" sz="2800"/>
              <a:t>● Accessing Jenkins through a poorly-configured reverse proxy may result in the CSRF HTTP header being stripped from requests, resulting in protected actions failing. </a:t>
            </a:r>
          </a:p>
          <a:p>
            <a:r>
              <a:rPr lang="en-US" sz="2800"/>
              <a:t>● Out-dated plugins, not tested with CSRF protection enabled, may not properly function.</a:t>
            </a:r>
          </a:p>
        </p:txBody>
      </p:sp>
    </p:spTree>
    <p:extLst>
      <p:ext uri="{BB962C8B-B14F-4D97-AF65-F5344CB8AC3E}">
        <p14:creationId xmlns:p14="http://schemas.microsoft.com/office/powerpoint/2010/main" val="7912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BFA3-61EE-D66A-DB9C-47D92859BAF8}"/>
              </a:ext>
            </a:extLst>
          </p:cNvPr>
          <p:cNvSpPr>
            <a:spLocks noGrp="1"/>
          </p:cNvSpPr>
          <p:nvPr>
            <p:ph type="title"/>
          </p:nvPr>
        </p:nvSpPr>
        <p:spPr>
          <a:xfrm>
            <a:off x="913795" y="609600"/>
            <a:ext cx="10500814" cy="5769713"/>
          </a:xfrm>
        </p:spPr>
        <p:txBody>
          <a:bodyPr>
            <a:normAutofit/>
          </a:bodyPr>
          <a:lstStyle/>
          <a:p>
            <a:pPr algn="l"/>
            <a:r>
              <a:rPr lang="en-US" sz="4400"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Agent/Master </a:t>
            </a:r>
            <a:br>
              <a:rPr lang="en-US" sz="4400"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b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Access Control Conceptually, the Jenkins master and agents can be thought of as a cohesive system which happens to execute across multiple discrete processes and machines. This allows an agent to ask the master process for information available to it, for example, the contents of files, etc.</a:t>
            </a:r>
            <a:b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b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br>
            <a:r>
              <a:rPr lang="en-US" sz="31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 For larger or mature Jenkins environments where a Jenkins administrator might enable agents provided by other teams or organizations, a flat agent/master trust model is insufficient</a:t>
            </a:r>
            <a:endParaRPr lang="en-US" sz="31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324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FA94-1E42-4D71-82E3-DD3272A14F2C}"/>
              </a:ext>
            </a:extLst>
          </p:cNvPr>
          <p:cNvSpPr/>
          <p:nvPr/>
        </p:nvSpPr>
        <p:spPr>
          <a:xfrm>
            <a:off x="2514775" y="509856"/>
            <a:ext cx="7162446" cy="769441"/>
          </a:xfrm>
          <a:prstGeom prst="rect">
            <a:avLst/>
          </a:prstGeom>
          <a:noFill/>
        </p:spPr>
        <p:txBody>
          <a:bodyPr wrap="square" lIns="91440" tIns="45720" rIns="91440" bIns="45720">
            <a:spAutoFit/>
          </a:bodyPr>
          <a:lstStyle/>
          <a:p>
            <a:pPr algn="ctr"/>
            <a:r>
              <a:rPr lang="en-US" sz="44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Agent/Master Access Control</a:t>
            </a:r>
          </a:p>
        </p:txBody>
      </p:sp>
      <p:sp>
        <p:nvSpPr>
          <p:cNvPr id="3" name="TextBox 2">
            <a:extLst>
              <a:ext uri="{FF2B5EF4-FFF2-40B4-BE49-F238E27FC236}">
                <a16:creationId xmlns:a16="http://schemas.microsoft.com/office/drawing/2014/main" id="{81B875A2-EFB2-444D-95AC-7B1828359043}"/>
              </a:ext>
            </a:extLst>
          </p:cNvPr>
          <p:cNvSpPr txBox="1"/>
          <p:nvPr/>
        </p:nvSpPr>
        <p:spPr>
          <a:xfrm>
            <a:off x="722614" y="1489753"/>
            <a:ext cx="10746769" cy="327628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Conceptually, the Jenkins master and agents can be thought of as a cohesive system which happens to execute across multiple discrete processes and machines. This allows an agent to ask the master process for information available to it, for example, the contents of files, etc.</a:t>
            </a:r>
          </a:p>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For larger or mature Jenkins environments where a Jenkins administrator might enable agents provided by other teams or organizations, a flat agent/master trust model is insufficient.</a:t>
            </a:r>
          </a:p>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Agent/Master Access Control system was introduced to allow Jenkins administrators to add more granular access control definitions between the Jenkins master and the connected agents.</a:t>
            </a:r>
            <a:endParaRPr lang="en-US" sz="2000">
              <a:latin typeface="Calibri" panose="020F0502020204030204" pitchFamily="34" charset="0"/>
              <a:cs typeface="Calibri" panose="020F050202020403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D268D3C7-6555-4463-938D-12BA51371156}"/>
              </a:ext>
            </a:extLst>
          </p:cNvPr>
          <p:cNvPicPr>
            <a:picLocks noChangeAspect="1"/>
          </p:cNvPicPr>
          <p:nvPr/>
        </p:nvPicPr>
        <p:blipFill rotWithShape="1">
          <a:blip r:embed="rId2">
            <a:extLst>
              <a:ext uri="{28A0092B-C50C-407E-A947-70E740481C1C}">
                <a14:useLocalDpi xmlns:a14="http://schemas.microsoft.com/office/drawing/2010/main" val="0"/>
              </a:ext>
            </a:extLst>
          </a:blip>
          <a:srcRect l="11208" t="39101" r="53905" b="47715"/>
          <a:stretch/>
        </p:blipFill>
        <p:spPr>
          <a:xfrm>
            <a:off x="3465815" y="5186946"/>
            <a:ext cx="5260369" cy="1118146"/>
          </a:xfrm>
          <a:prstGeom prst="rect">
            <a:avLst/>
          </a:prstGeom>
        </p:spPr>
      </p:pic>
    </p:spTree>
    <p:extLst>
      <p:ext uri="{BB962C8B-B14F-4D97-AF65-F5344CB8AC3E}">
        <p14:creationId xmlns:p14="http://schemas.microsoft.com/office/powerpoint/2010/main" val="15084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789E4B-F993-463A-A732-CD81EE96C92E}"/>
              </a:ext>
            </a:extLst>
          </p:cNvPr>
          <p:cNvSpPr/>
          <p:nvPr/>
        </p:nvSpPr>
        <p:spPr>
          <a:xfrm>
            <a:off x="388027" y="522087"/>
            <a:ext cx="4831245" cy="769441"/>
          </a:xfrm>
          <a:prstGeom prst="rect">
            <a:avLst/>
          </a:prstGeom>
          <a:noFill/>
        </p:spPr>
        <p:txBody>
          <a:bodyPr wrap="square" lIns="91440" tIns="45720" rIns="91440" bIns="45720">
            <a:spAutoFit/>
          </a:bodyPr>
          <a:lstStyle/>
          <a:p>
            <a:pPr algn="ctr"/>
            <a:r>
              <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Customizin</a:t>
            </a:r>
            <a:r>
              <a:rPr lang="en-US" sz="4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 Access</a:t>
            </a:r>
            <a:endPar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5B05A6D-4A74-469C-8D4C-18640686ABF9}"/>
              </a:ext>
            </a:extLst>
          </p:cNvPr>
          <p:cNvSpPr txBox="1"/>
          <p:nvPr/>
        </p:nvSpPr>
        <p:spPr>
          <a:xfrm>
            <a:off x="657546" y="1643865"/>
            <a:ext cx="10746769" cy="142962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For advanced users who may wish to allow certain access patterns from the agents to the Jenkins master, Jenkins allows administrators to create specific exemptions from the built-in access control rules.</a:t>
            </a:r>
            <a:endParaRPr lang="en-US" sz="2000">
              <a:latin typeface="Calibri" panose="020F0502020204030204" pitchFamily="34" charset="0"/>
              <a:cs typeface="Calibri" panose="020F0502020204030204" pitchFamily="34" charset="0"/>
            </a:endParaRPr>
          </a:p>
        </p:txBody>
      </p:sp>
      <p:pic>
        <p:nvPicPr>
          <p:cNvPr id="5" name="Picture 4" descr="Graphical user interface, text, email&#10;&#10;Description automatically generated">
            <a:extLst>
              <a:ext uri="{FF2B5EF4-FFF2-40B4-BE49-F238E27FC236}">
                <a16:creationId xmlns:a16="http://schemas.microsoft.com/office/drawing/2014/main" id="{FE977B15-3393-4CB9-84AD-ABEA81987DFE}"/>
              </a:ext>
            </a:extLst>
          </p:cNvPr>
          <p:cNvPicPr>
            <a:picLocks noChangeAspect="1"/>
          </p:cNvPicPr>
          <p:nvPr/>
        </p:nvPicPr>
        <p:blipFill rotWithShape="1">
          <a:blip r:embed="rId2">
            <a:extLst>
              <a:ext uri="{28A0092B-C50C-407E-A947-70E740481C1C}">
                <a14:useLocalDpi xmlns:a14="http://schemas.microsoft.com/office/drawing/2010/main" val="0"/>
              </a:ext>
            </a:extLst>
          </a:blip>
          <a:srcRect l="11797" t="47191" r="53146" b="40375"/>
          <a:stretch/>
        </p:blipFill>
        <p:spPr>
          <a:xfrm>
            <a:off x="3650008" y="3129995"/>
            <a:ext cx="4891984" cy="976045"/>
          </a:xfrm>
          <a:prstGeom prst="rect">
            <a:avLst/>
          </a:prstGeom>
        </p:spPr>
      </p:pic>
      <p:sp>
        <p:nvSpPr>
          <p:cNvPr id="6" name="TextBox 5">
            <a:extLst>
              <a:ext uri="{FF2B5EF4-FFF2-40B4-BE49-F238E27FC236}">
                <a16:creationId xmlns:a16="http://schemas.microsoft.com/office/drawing/2014/main" id="{AD6B93BF-F146-4974-8BDA-E03713042626}"/>
              </a:ext>
            </a:extLst>
          </p:cNvPr>
          <p:cNvSpPr txBox="1"/>
          <p:nvPr/>
        </p:nvSpPr>
        <p:spPr>
          <a:xfrm>
            <a:off x="657545" y="4591036"/>
            <a:ext cx="10746769" cy="96795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By following the link highlighted above, an administrator may edit </a:t>
            </a:r>
            <a:r>
              <a:rPr lang="en-US" sz="2000" b="1" i="0" u="none" strike="noStrike" baseline="0">
                <a:latin typeface="Calibri" panose="020F0502020204030204" pitchFamily="34" charset="0"/>
                <a:cs typeface="Calibri" panose="020F0502020204030204" pitchFamily="34" charset="0"/>
              </a:rPr>
              <a:t>Commands</a:t>
            </a:r>
            <a:r>
              <a:rPr lang="en-US" sz="2000" b="0" i="0" u="none" strike="noStrike" baseline="0">
                <a:latin typeface="Calibri" panose="020F0502020204030204" pitchFamily="34" charset="0"/>
                <a:cs typeface="Calibri" panose="020F0502020204030204" pitchFamily="34" charset="0"/>
              </a:rPr>
              <a:t> and </a:t>
            </a:r>
            <a:r>
              <a:rPr lang="en-US" sz="2000" b="1" i="0" u="none" strike="noStrike" baseline="0">
                <a:latin typeface="Calibri" panose="020F0502020204030204" pitchFamily="34" charset="0"/>
                <a:cs typeface="Calibri" panose="020F0502020204030204" pitchFamily="34" charset="0"/>
              </a:rPr>
              <a:t>File Access</a:t>
            </a:r>
            <a:r>
              <a:rPr lang="en-US" sz="2000" b="0" i="0" u="none" strike="noStrike" baseline="0">
                <a:latin typeface="Calibri" panose="020F0502020204030204" pitchFamily="34" charset="0"/>
                <a:cs typeface="Calibri" panose="020F0502020204030204" pitchFamily="34" charset="0"/>
              </a:rPr>
              <a:t> Agent/Master access control rules.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045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B28B14-44A8-47B3-921A-579283D2DE44}"/>
              </a:ext>
            </a:extLst>
          </p:cNvPr>
          <p:cNvSpPr/>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kern="120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ea typeface="+mj-ea"/>
                <a:cs typeface="Calibri" panose="020F0502020204030204" pitchFamily="34" charset="0"/>
              </a:rPr>
              <a:t>Commands</a:t>
            </a:r>
          </a:p>
        </p:txBody>
      </p:sp>
      <p:sp>
        <p:nvSpPr>
          <p:cNvPr id="3" name="TextBox 2">
            <a:extLst>
              <a:ext uri="{FF2B5EF4-FFF2-40B4-BE49-F238E27FC236}">
                <a16:creationId xmlns:a16="http://schemas.microsoft.com/office/drawing/2014/main" id="{BC53082D-8343-4623-9899-EBFDC1759646}"/>
              </a:ext>
            </a:extLst>
          </p:cNvPr>
          <p:cNvSpPr txBox="1"/>
          <p:nvPr/>
        </p:nvSpPr>
        <p:spPr>
          <a:xfrm>
            <a:off x="643469" y="1782981"/>
            <a:ext cx="4008384" cy="4393982"/>
          </a:xfrm>
          <a:prstGeom prst="rect">
            <a:avLst/>
          </a:prstGeom>
        </p:spPr>
        <p:txBody>
          <a:bodyPr vert="horz" lIns="91440" tIns="45720" rIns="91440" bIns="45720" rtlCol="0">
            <a:normAutofit lnSpcReduction="10000"/>
          </a:bodyPr>
          <a:lstStyle/>
          <a:p>
            <a:pPr marL="342900" indent="-228600">
              <a:lnSpc>
                <a:spcPct val="90000"/>
              </a:lnSpc>
              <a:spcAft>
                <a:spcPts val="600"/>
              </a:spcAft>
              <a:buFont typeface="Arial" panose="020B0604020202020204" pitchFamily="34" charset="0"/>
              <a:buChar char="•"/>
            </a:pPr>
            <a:r>
              <a:rPr lang="en-US" sz="1600" b="0" i="0" u="none" strike="noStrike" baseline="0">
                <a:latin typeface="Calibri" panose="020F0502020204030204" pitchFamily="34" charset="0"/>
                <a:cs typeface="Calibri" panose="020F0502020204030204" pitchFamily="34" charset="0"/>
              </a:rPr>
              <a:t>"Commands" in Jenkins and its plugins are identified by their fully-qualified class names.</a:t>
            </a:r>
          </a:p>
          <a:p>
            <a:pPr marL="342900" indent="-228600">
              <a:lnSpc>
                <a:spcPct val="90000"/>
              </a:lnSpc>
              <a:spcAft>
                <a:spcPts val="600"/>
              </a:spcAft>
              <a:buFont typeface="Arial" panose="020B0604020202020204" pitchFamily="34" charset="0"/>
              <a:buChar char="•"/>
            </a:pPr>
            <a:r>
              <a:rPr lang="en-US" sz="1600" b="0" i="0" u="none" strike="noStrike" baseline="0">
                <a:latin typeface="Calibri" panose="020F0502020204030204" pitchFamily="34" charset="0"/>
                <a:cs typeface="Calibri" panose="020F0502020204030204" pitchFamily="34" charset="0"/>
              </a:rPr>
              <a:t>The majority of these commands are intended to be executed on agents by a request of a master, but some of them are intended to be executed on a master by a request of an agent.</a:t>
            </a:r>
          </a:p>
          <a:p>
            <a:pPr marL="342900" indent="-228600">
              <a:lnSpc>
                <a:spcPct val="90000"/>
              </a:lnSpc>
              <a:spcAft>
                <a:spcPts val="600"/>
              </a:spcAft>
              <a:buFont typeface="Arial" panose="020B0604020202020204" pitchFamily="34" charset="0"/>
              <a:buChar char="•"/>
            </a:pPr>
            <a:r>
              <a:rPr lang="en-US" sz="1600">
                <a:latin typeface="Calibri" panose="020F0502020204030204" pitchFamily="34" charset="0"/>
                <a:cs typeface="Calibri" panose="020F0502020204030204" pitchFamily="34" charset="0"/>
              </a:rPr>
              <a:t>Plugins not yet updated for this subsystem may not classify which category each command falls into, such that when an agent requests that the master execute a command which is not explicitly allowed, Jenkins will err on the side of caution and refuse to execute the command.</a:t>
            </a:r>
          </a:p>
          <a:p>
            <a:pPr marL="342900" indent="-228600">
              <a:lnSpc>
                <a:spcPct val="90000"/>
              </a:lnSpc>
              <a:spcAft>
                <a:spcPts val="600"/>
              </a:spcAft>
              <a:buFont typeface="Arial" panose="020B0604020202020204" pitchFamily="34" charset="0"/>
              <a:buChar char="•"/>
            </a:pPr>
            <a:r>
              <a:rPr lang="en-US" sz="1600">
                <a:latin typeface="Calibri" panose="020F0502020204030204" pitchFamily="34" charset="0"/>
                <a:cs typeface="Calibri" panose="020F0502020204030204" pitchFamily="34" charset="0"/>
              </a:rPr>
              <a:t>In such cases, Jenkins administrators may "whitelist" certain commands as acceptable for execution on the master.</a:t>
            </a:r>
          </a:p>
        </p:txBody>
      </p:sp>
      <p:pic>
        <p:nvPicPr>
          <p:cNvPr id="19" name="Picture 18" descr="Graphical user interface, text, application, email&#10;&#10;Description automatically generated">
            <a:extLst>
              <a:ext uri="{FF2B5EF4-FFF2-40B4-BE49-F238E27FC236}">
                <a16:creationId xmlns:a16="http://schemas.microsoft.com/office/drawing/2014/main" id="{6A6F8F90-C2BF-4C58-9793-6C13BFFAA9D9}"/>
              </a:ext>
            </a:extLst>
          </p:cNvPr>
          <p:cNvPicPr>
            <a:picLocks noChangeAspect="1"/>
          </p:cNvPicPr>
          <p:nvPr/>
        </p:nvPicPr>
        <p:blipFill rotWithShape="1">
          <a:blip r:embed="rId2">
            <a:extLst>
              <a:ext uri="{28A0092B-C50C-407E-A947-70E740481C1C}">
                <a14:useLocalDpi xmlns:a14="http://schemas.microsoft.com/office/drawing/2010/main" val="0"/>
              </a:ext>
            </a:extLst>
          </a:blip>
          <a:srcRect l="11376" t="38352" r="13287" b="23595"/>
          <a:stretch/>
        </p:blipFill>
        <p:spPr>
          <a:xfrm>
            <a:off x="5314766" y="2643105"/>
            <a:ext cx="6253212" cy="1776669"/>
          </a:xfrm>
          <a:prstGeom prst="rect">
            <a:avLst/>
          </a:prstGeom>
        </p:spPr>
      </p:pic>
    </p:spTree>
    <p:extLst>
      <p:ext uri="{BB962C8B-B14F-4D97-AF65-F5344CB8AC3E}">
        <p14:creationId xmlns:p14="http://schemas.microsoft.com/office/powerpoint/2010/main" val="185040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2E12F1-60F1-4769-86E5-A0B1D664672E}"/>
              </a:ext>
            </a:extLst>
          </p:cNvPr>
          <p:cNvSpPr/>
          <p:nvPr/>
        </p:nvSpPr>
        <p:spPr>
          <a:xfrm>
            <a:off x="410965" y="378247"/>
            <a:ext cx="2640459" cy="707886"/>
          </a:xfrm>
          <a:prstGeom prst="rect">
            <a:avLst/>
          </a:prstGeom>
          <a:noFill/>
        </p:spPr>
        <p:txBody>
          <a:bodyPr wrap="squar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Advanced</a:t>
            </a:r>
          </a:p>
        </p:txBody>
      </p:sp>
      <p:sp>
        <p:nvSpPr>
          <p:cNvPr id="5" name="TextBox 4">
            <a:extLst>
              <a:ext uri="{FF2B5EF4-FFF2-40B4-BE49-F238E27FC236}">
                <a16:creationId xmlns:a16="http://schemas.microsoft.com/office/drawing/2014/main" id="{9125C5A7-7639-49FC-8A53-F9A3A2FFA876}"/>
              </a:ext>
            </a:extLst>
          </p:cNvPr>
          <p:cNvSpPr txBox="1"/>
          <p:nvPr/>
        </p:nvSpPr>
        <p:spPr>
          <a:xfrm>
            <a:off x="410965" y="1414905"/>
            <a:ext cx="7417943" cy="461985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b="0" i="0" u="none" strike="noStrike" baseline="0">
                <a:latin typeface="Calibri" panose="020F0502020204030204" pitchFamily="34" charset="0"/>
                <a:cs typeface="Calibri" panose="020F0502020204030204" pitchFamily="34" charset="0"/>
              </a:rPr>
              <a:t>Administrators may also whitelist classes by creating files with the .conf extension in the directory </a:t>
            </a:r>
            <a:r>
              <a:rPr lang="en-US" b="1" i="0" u="none" strike="noStrike" baseline="0">
                <a:latin typeface="Calibri" panose="020F0502020204030204" pitchFamily="34" charset="0"/>
                <a:cs typeface="Calibri" panose="020F0502020204030204" pitchFamily="34" charset="0"/>
              </a:rPr>
              <a:t>JENKINS_HOME/secrets/whitelisted-</a:t>
            </a:r>
            <a:r>
              <a:rPr lang="en-US" b="1" i="0" u="none" strike="noStrike" baseline="0" err="1">
                <a:latin typeface="Calibri" panose="020F0502020204030204" pitchFamily="34" charset="0"/>
                <a:cs typeface="Calibri" panose="020F0502020204030204" pitchFamily="34" charset="0"/>
              </a:rPr>
              <a:t>callables.d</a:t>
            </a:r>
            <a:r>
              <a:rPr lang="en-US" b="1" i="0" u="none" strike="noStrike" baseline="0">
                <a:latin typeface="Calibri" panose="020F0502020204030204" pitchFamily="34" charset="0"/>
                <a:cs typeface="Calibri" panose="020F0502020204030204" pitchFamily="34" charset="0"/>
              </a:rPr>
              <a:t>/</a:t>
            </a:r>
            <a:r>
              <a:rPr lang="en-US" i="0" u="none" strike="noStrike" baseline="0">
                <a:latin typeface="Calibri" panose="020F0502020204030204" pitchFamily="34" charset="0"/>
                <a:cs typeface="Calibri" panose="020F0502020204030204" pitchFamily="34" charset="0"/>
              </a:rPr>
              <a:t>.</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The contents of these .conf files should list command names on separate lines.</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The contents of all the .conf files in the directory will be read by Jenkins and combined to create a </a:t>
            </a:r>
            <a:r>
              <a:rPr lang="en-US" b="1" err="1">
                <a:latin typeface="Calibri" panose="020F0502020204030204" pitchFamily="34" charset="0"/>
                <a:cs typeface="Calibri" panose="020F0502020204030204" pitchFamily="34" charset="0"/>
              </a:rPr>
              <a:t>default.conf</a:t>
            </a:r>
            <a:r>
              <a:rPr lang="en-US">
                <a:latin typeface="Calibri" panose="020F0502020204030204" pitchFamily="34" charset="0"/>
                <a:cs typeface="Calibri" panose="020F0502020204030204" pitchFamily="34" charset="0"/>
              </a:rPr>
              <a:t> file in the directory which lists all known safe command. The </a:t>
            </a:r>
            <a:r>
              <a:rPr lang="en-US" b="1" err="1">
                <a:latin typeface="Calibri" panose="020F0502020204030204" pitchFamily="34" charset="0"/>
                <a:cs typeface="Calibri" panose="020F0502020204030204" pitchFamily="34" charset="0"/>
              </a:rPr>
              <a:t>default.conf</a:t>
            </a:r>
            <a:r>
              <a:rPr lang="en-US"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file will be re-written each time Jenkins boots.</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Jenkins also manages a file named </a:t>
            </a:r>
            <a:r>
              <a:rPr lang="en-US" b="1" err="1">
                <a:latin typeface="Calibri" panose="020F0502020204030204" pitchFamily="34" charset="0"/>
                <a:cs typeface="Calibri" panose="020F0502020204030204" pitchFamily="34" charset="0"/>
              </a:rPr>
              <a:t>gui.conf</a:t>
            </a:r>
            <a:r>
              <a:rPr lang="en-US">
                <a:latin typeface="Calibri" panose="020F0502020204030204" pitchFamily="34" charset="0"/>
                <a:cs typeface="Calibri" panose="020F0502020204030204" pitchFamily="34" charset="0"/>
              </a:rPr>
              <a:t>, in the </a:t>
            </a:r>
            <a:r>
              <a:rPr lang="en-US" b="1">
                <a:latin typeface="Calibri" panose="020F0502020204030204" pitchFamily="34" charset="0"/>
                <a:cs typeface="Calibri" panose="020F0502020204030204" pitchFamily="34" charset="0"/>
              </a:rPr>
              <a:t>whitelisted-</a:t>
            </a:r>
            <a:r>
              <a:rPr lang="en-US" b="1" err="1">
                <a:latin typeface="Calibri" panose="020F0502020204030204" pitchFamily="34" charset="0"/>
                <a:cs typeface="Calibri" panose="020F0502020204030204" pitchFamily="34" charset="0"/>
              </a:rPr>
              <a:t>callables.d</a:t>
            </a:r>
            <a:r>
              <a:rPr lang="en-US">
                <a:latin typeface="Calibri" panose="020F0502020204030204" pitchFamily="34" charset="0"/>
                <a:cs typeface="Calibri" panose="020F0502020204030204" pitchFamily="34" charset="0"/>
              </a:rPr>
              <a:t> directory, where commands added via the web UI are written.</a:t>
            </a:r>
          </a:p>
        </p:txBody>
      </p:sp>
      <p:pic>
        <p:nvPicPr>
          <p:cNvPr id="1026" name="Picture 2" descr="See the source image">
            <a:extLst>
              <a:ext uri="{FF2B5EF4-FFF2-40B4-BE49-F238E27FC236}">
                <a16:creationId xmlns:a16="http://schemas.microsoft.com/office/drawing/2014/main" id="{59D3DCCC-6159-4D7C-A050-F703B2D2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680" y="1751315"/>
            <a:ext cx="3355369" cy="335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04B6CA-D605-4BD0-811B-35B836ACD05F}"/>
              </a:ext>
            </a:extLst>
          </p:cNvPr>
          <p:cNvSpPr/>
          <p:nvPr/>
        </p:nvSpPr>
        <p:spPr>
          <a:xfrm>
            <a:off x="339046" y="388521"/>
            <a:ext cx="3842536" cy="707886"/>
          </a:xfrm>
          <a:prstGeom prst="rect">
            <a:avLst/>
          </a:prstGeom>
          <a:noFill/>
        </p:spPr>
        <p:txBody>
          <a:bodyPr wrap="squar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Access Rules</a:t>
            </a:r>
          </a:p>
        </p:txBody>
      </p:sp>
      <p:sp>
        <p:nvSpPr>
          <p:cNvPr id="3" name="TextBox 2">
            <a:extLst>
              <a:ext uri="{FF2B5EF4-FFF2-40B4-BE49-F238E27FC236}">
                <a16:creationId xmlns:a16="http://schemas.microsoft.com/office/drawing/2014/main" id="{5460873B-37B3-4D31-8461-01040F33E715}"/>
              </a:ext>
            </a:extLst>
          </p:cNvPr>
          <p:cNvSpPr txBox="1"/>
          <p:nvPr/>
        </p:nvSpPr>
        <p:spPr>
          <a:xfrm>
            <a:off x="339046" y="1250520"/>
            <a:ext cx="10746769" cy="96795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File Access Rules are used to validate file access requests made from agents to the master. Each File Access Rule is a triplet which must contain each of the following elements:</a:t>
            </a:r>
            <a:endParaRPr lang="en-US" sz="20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EC9F2158-0930-4566-99CB-13E1B65CBC79}"/>
              </a:ext>
            </a:extLst>
          </p:cNvPr>
          <p:cNvSpPr/>
          <p:nvPr/>
        </p:nvSpPr>
        <p:spPr>
          <a:xfrm>
            <a:off x="760285" y="2576245"/>
            <a:ext cx="2106203" cy="852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allow/deny</a:t>
            </a:r>
          </a:p>
        </p:txBody>
      </p:sp>
      <p:sp>
        <p:nvSpPr>
          <p:cNvPr id="13" name="Rectangle: Rounded Corners 12">
            <a:extLst>
              <a:ext uri="{FF2B5EF4-FFF2-40B4-BE49-F238E27FC236}">
                <a16:creationId xmlns:a16="http://schemas.microsoft.com/office/drawing/2014/main" id="{DD0B31B8-DF75-4549-9A4B-CA2526B3C9F1}"/>
              </a:ext>
            </a:extLst>
          </p:cNvPr>
          <p:cNvSpPr/>
          <p:nvPr/>
        </p:nvSpPr>
        <p:spPr>
          <a:xfrm>
            <a:off x="760284" y="3917098"/>
            <a:ext cx="2106203" cy="852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operation</a:t>
            </a:r>
          </a:p>
        </p:txBody>
      </p:sp>
      <p:sp>
        <p:nvSpPr>
          <p:cNvPr id="14" name="Rectangle: Rounded Corners 13">
            <a:extLst>
              <a:ext uri="{FF2B5EF4-FFF2-40B4-BE49-F238E27FC236}">
                <a16:creationId xmlns:a16="http://schemas.microsoft.com/office/drawing/2014/main" id="{E81FD6AE-8B4F-4460-8904-4B8BDB69EEF4}"/>
              </a:ext>
            </a:extLst>
          </p:cNvPr>
          <p:cNvSpPr/>
          <p:nvPr/>
        </p:nvSpPr>
        <p:spPr>
          <a:xfrm>
            <a:off x="760285" y="5367550"/>
            <a:ext cx="2106203" cy="852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file path</a:t>
            </a:r>
          </a:p>
        </p:txBody>
      </p:sp>
      <p:sp>
        <p:nvSpPr>
          <p:cNvPr id="15" name="Rectangle: Rounded Corners 14">
            <a:extLst>
              <a:ext uri="{FF2B5EF4-FFF2-40B4-BE49-F238E27FC236}">
                <a16:creationId xmlns:a16="http://schemas.microsoft.com/office/drawing/2014/main" id="{5914C96E-4522-455C-9CC9-AA386F0E056F}"/>
              </a:ext>
            </a:extLst>
          </p:cNvPr>
          <p:cNvSpPr/>
          <p:nvPr/>
        </p:nvSpPr>
        <p:spPr>
          <a:xfrm>
            <a:off x="3388758" y="3576380"/>
            <a:ext cx="8042956" cy="1550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8FFF375A-9F25-4FA3-80B4-B130CAF48888}"/>
              </a:ext>
            </a:extLst>
          </p:cNvPr>
          <p:cNvSpPr/>
          <p:nvPr/>
        </p:nvSpPr>
        <p:spPr>
          <a:xfrm>
            <a:off x="3388758" y="5367550"/>
            <a:ext cx="8042956" cy="852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6FC9A72C-BEF8-4A68-8479-4BC183585E29}"/>
              </a:ext>
            </a:extLst>
          </p:cNvPr>
          <p:cNvSpPr/>
          <p:nvPr/>
        </p:nvSpPr>
        <p:spPr>
          <a:xfrm>
            <a:off x="3666741" y="3773372"/>
            <a:ext cx="1673836"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read</a:t>
            </a:r>
          </a:p>
        </p:txBody>
      </p:sp>
      <p:sp>
        <p:nvSpPr>
          <p:cNvPr id="18" name="Rectangle: Rounded Corners 17">
            <a:extLst>
              <a:ext uri="{FF2B5EF4-FFF2-40B4-BE49-F238E27FC236}">
                <a16:creationId xmlns:a16="http://schemas.microsoft.com/office/drawing/2014/main" id="{7E8AB98C-F504-42CF-921B-DE3DE70CBA73}"/>
              </a:ext>
            </a:extLst>
          </p:cNvPr>
          <p:cNvSpPr/>
          <p:nvPr/>
        </p:nvSpPr>
        <p:spPr>
          <a:xfrm>
            <a:off x="5526079" y="3773371"/>
            <a:ext cx="1673836"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write</a:t>
            </a:r>
          </a:p>
        </p:txBody>
      </p:sp>
      <p:sp>
        <p:nvSpPr>
          <p:cNvPr id="19" name="Rectangle: Rounded Corners 18">
            <a:extLst>
              <a:ext uri="{FF2B5EF4-FFF2-40B4-BE49-F238E27FC236}">
                <a16:creationId xmlns:a16="http://schemas.microsoft.com/office/drawing/2014/main" id="{C612ABDC-85A5-4AF9-AB42-E4DF4A08B821}"/>
              </a:ext>
            </a:extLst>
          </p:cNvPr>
          <p:cNvSpPr/>
          <p:nvPr/>
        </p:nvSpPr>
        <p:spPr>
          <a:xfrm>
            <a:off x="4503659" y="4440300"/>
            <a:ext cx="1673836"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delete</a:t>
            </a:r>
          </a:p>
        </p:txBody>
      </p:sp>
      <p:sp>
        <p:nvSpPr>
          <p:cNvPr id="20" name="Rectangle: Rounded Corners 19">
            <a:extLst>
              <a:ext uri="{FF2B5EF4-FFF2-40B4-BE49-F238E27FC236}">
                <a16:creationId xmlns:a16="http://schemas.microsoft.com/office/drawing/2014/main" id="{63AA210C-63EB-42A5-B165-24E9438F7F54}"/>
              </a:ext>
            </a:extLst>
          </p:cNvPr>
          <p:cNvSpPr/>
          <p:nvPr/>
        </p:nvSpPr>
        <p:spPr>
          <a:xfrm>
            <a:off x="7590380" y="3773370"/>
            <a:ext cx="1536534"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latin typeface="Calibri" panose="020F0502020204030204" pitchFamily="34" charset="0"/>
                <a:cs typeface="Calibri" panose="020F0502020204030204" pitchFamily="34" charset="0"/>
              </a:rPr>
              <a:t>mkdirs</a:t>
            </a:r>
            <a:endParaRPr lang="en-US">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3BE4B2DA-FA37-44FD-868A-9EEDE8B6CCE2}"/>
              </a:ext>
            </a:extLst>
          </p:cNvPr>
          <p:cNvSpPr/>
          <p:nvPr/>
        </p:nvSpPr>
        <p:spPr>
          <a:xfrm>
            <a:off x="9511047" y="3775522"/>
            <a:ext cx="1536534"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create</a:t>
            </a:r>
          </a:p>
        </p:txBody>
      </p:sp>
      <p:sp>
        <p:nvSpPr>
          <p:cNvPr id="22" name="Rectangle: Rounded Corners 21">
            <a:extLst>
              <a:ext uri="{FF2B5EF4-FFF2-40B4-BE49-F238E27FC236}">
                <a16:creationId xmlns:a16="http://schemas.microsoft.com/office/drawing/2014/main" id="{453EE065-F9F0-40A6-899F-54FA78DC6473}"/>
              </a:ext>
            </a:extLst>
          </p:cNvPr>
          <p:cNvSpPr/>
          <p:nvPr/>
        </p:nvSpPr>
        <p:spPr>
          <a:xfrm>
            <a:off x="6573318" y="4450182"/>
            <a:ext cx="1673836"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stat</a:t>
            </a:r>
          </a:p>
        </p:txBody>
      </p:sp>
      <p:sp>
        <p:nvSpPr>
          <p:cNvPr id="23" name="Rectangle: Rounded Corners 22">
            <a:extLst>
              <a:ext uri="{FF2B5EF4-FFF2-40B4-BE49-F238E27FC236}">
                <a16:creationId xmlns:a16="http://schemas.microsoft.com/office/drawing/2014/main" id="{FA003C0D-76D6-42C2-A2DB-32F59E0F46EF}"/>
              </a:ext>
            </a:extLst>
          </p:cNvPr>
          <p:cNvSpPr/>
          <p:nvPr/>
        </p:nvSpPr>
        <p:spPr>
          <a:xfrm>
            <a:off x="8642977" y="4440299"/>
            <a:ext cx="1673836"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all</a:t>
            </a:r>
          </a:p>
        </p:txBody>
      </p:sp>
      <p:cxnSp>
        <p:nvCxnSpPr>
          <p:cNvPr id="28" name="Straight Arrow Connector 27">
            <a:extLst>
              <a:ext uri="{FF2B5EF4-FFF2-40B4-BE49-F238E27FC236}">
                <a16:creationId xmlns:a16="http://schemas.microsoft.com/office/drawing/2014/main" id="{8F25F61D-74FF-4809-BAC5-40FB1325746D}"/>
              </a:ext>
            </a:extLst>
          </p:cNvPr>
          <p:cNvCxnSpPr>
            <a:cxnSpLocks/>
            <a:stCxn id="13" idx="3"/>
            <a:endCxn id="15" idx="1"/>
          </p:cNvCxnSpPr>
          <p:nvPr/>
        </p:nvCxnSpPr>
        <p:spPr>
          <a:xfrm>
            <a:off x="2866487" y="4343476"/>
            <a:ext cx="522271" cy="82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F5D49F-46A2-439B-AA09-6608C699DBDD}"/>
              </a:ext>
            </a:extLst>
          </p:cNvPr>
          <p:cNvCxnSpPr>
            <a:stCxn id="14" idx="3"/>
            <a:endCxn id="16" idx="1"/>
          </p:cNvCxnSpPr>
          <p:nvPr/>
        </p:nvCxnSpPr>
        <p:spPr>
          <a:xfrm>
            <a:off x="2866488" y="5793928"/>
            <a:ext cx="5222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5A2A86A-07FD-4139-915F-D0EFDF4785F7}"/>
              </a:ext>
            </a:extLst>
          </p:cNvPr>
          <p:cNvSpPr/>
          <p:nvPr/>
        </p:nvSpPr>
        <p:spPr>
          <a:xfrm>
            <a:off x="3615598" y="5544772"/>
            <a:ext cx="2303478"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&lt;JENKINS_HOME&gt;</a:t>
            </a:r>
          </a:p>
        </p:txBody>
      </p:sp>
      <p:sp>
        <p:nvSpPr>
          <p:cNvPr id="43" name="Rectangle: Rounded Corners 42">
            <a:extLst>
              <a:ext uri="{FF2B5EF4-FFF2-40B4-BE49-F238E27FC236}">
                <a16:creationId xmlns:a16="http://schemas.microsoft.com/office/drawing/2014/main" id="{A3C51C1A-7F76-4B4A-ABF6-AD08D90C4F06}"/>
              </a:ext>
            </a:extLst>
          </p:cNvPr>
          <p:cNvSpPr/>
          <p:nvPr/>
        </p:nvSpPr>
        <p:spPr>
          <a:xfrm>
            <a:off x="6180211" y="5544773"/>
            <a:ext cx="2303478"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&lt;BUILDDIR&gt;</a:t>
            </a:r>
          </a:p>
        </p:txBody>
      </p:sp>
      <p:sp>
        <p:nvSpPr>
          <p:cNvPr id="44" name="Rectangle: Rounded Corners 43">
            <a:extLst>
              <a:ext uri="{FF2B5EF4-FFF2-40B4-BE49-F238E27FC236}">
                <a16:creationId xmlns:a16="http://schemas.microsoft.com/office/drawing/2014/main" id="{8F87668E-03C0-40C4-AC2D-C6D7730CE4F8}"/>
              </a:ext>
            </a:extLst>
          </p:cNvPr>
          <p:cNvSpPr/>
          <p:nvPr/>
        </p:nvSpPr>
        <p:spPr>
          <a:xfrm>
            <a:off x="8805962" y="5553373"/>
            <a:ext cx="2303478" cy="481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a:latin typeface="Calibri" panose="020F0502020204030204" pitchFamily="34" charset="0"/>
                <a:cs typeface="Calibri" panose="020F0502020204030204" pitchFamily="34" charset="0"/>
              </a:rPr>
              <a:t>&lt;BUILDID&gt;</a:t>
            </a:r>
          </a:p>
        </p:txBody>
      </p:sp>
      <p:cxnSp>
        <p:nvCxnSpPr>
          <p:cNvPr id="47" name="Straight Connector 46">
            <a:extLst>
              <a:ext uri="{FF2B5EF4-FFF2-40B4-BE49-F238E27FC236}">
                <a16:creationId xmlns:a16="http://schemas.microsoft.com/office/drawing/2014/main" id="{56B7399F-2F0F-4A28-A3B7-01076679193A}"/>
              </a:ext>
            </a:extLst>
          </p:cNvPr>
          <p:cNvCxnSpPr>
            <a:stCxn id="12" idx="2"/>
            <a:endCxn id="13" idx="0"/>
          </p:cNvCxnSpPr>
          <p:nvPr/>
        </p:nvCxnSpPr>
        <p:spPr>
          <a:xfrm flipH="1">
            <a:off x="1813386" y="3429000"/>
            <a:ext cx="1" cy="4880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45A68D-D1B8-433D-BCEE-2ABA432CDB58}"/>
              </a:ext>
            </a:extLst>
          </p:cNvPr>
          <p:cNvCxnSpPr>
            <a:cxnSpLocks/>
            <a:stCxn id="13" idx="2"/>
            <a:endCxn id="14" idx="0"/>
          </p:cNvCxnSpPr>
          <p:nvPr/>
        </p:nvCxnSpPr>
        <p:spPr>
          <a:xfrm>
            <a:off x="1813386" y="4769853"/>
            <a:ext cx="1" cy="59769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7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EB770-5D90-4C49-AFF9-B532153D9BEB}"/>
              </a:ext>
            </a:extLst>
          </p:cNvPr>
          <p:cNvSpPr txBox="1"/>
          <p:nvPr/>
        </p:nvSpPr>
        <p:spPr>
          <a:xfrm>
            <a:off x="390416" y="305298"/>
            <a:ext cx="11219381" cy="96795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rules are ordered, and applied in that order. The earliest match wins. For example, the following rules allow access to all files in </a:t>
            </a:r>
            <a:r>
              <a:rPr lang="en-US" sz="2000" b="1" i="0" u="none" strike="noStrike" baseline="0">
                <a:latin typeface="Calibri" panose="020F0502020204030204" pitchFamily="34" charset="0"/>
                <a:cs typeface="Calibri" panose="020F0502020204030204" pitchFamily="34" charset="0"/>
              </a:rPr>
              <a:t>JENKINS_HOME </a:t>
            </a:r>
            <a:r>
              <a:rPr lang="en-US" sz="2000" b="0" i="0" u="none" strike="noStrike" baseline="0">
                <a:latin typeface="Calibri" panose="020F0502020204030204" pitchFamily="34" charset="0"/>
                <a:cs typeface="Calibri" panose="020F0502020204030204" pitchFamily="34" charset="0"/>
              </a:rPr>
              <a:t>except the secrets folders:</a:t>
            </a:r>
            <a:endParaRPr lang="en-US" sz="2000">
              <a:latin typeface="Calibri" panose="020F0502020204030204" pitchFamily="34" charset="0"/>
              <a:cs typeface="Calibri" panose="020F0502020204030204" pitchFamily="34"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DE1AC6B5-FBD4-40DB-97DF-BFAF99F1224B}"/>
              </a:ext>
            </a:extLst>
          </p:cNvPr>
          <p:cNvPicPr>
            <a:picLocks noChangeAspect="1"/>
          </p:cNvPicPr>
          <p:nvPr/>
        </p:nvPicPr>
        <p:blipFill rotWithShape="1">
          <a:blip r:embed="rId2">
            <a:extLst>
              <a:ext uri="{28A0092B-C50C-407E-A947-70E740481C1C}">
                <a14:useLocalDpi xmlns:a14="http://schemas.microsoft.com/office/drawing/2010/main" val="0"/>
              </a:ext>
            </a:extLst>
          </a:blip>
          <a:srcRect l="12051" t="40300" r="13623" b="42172"/>
          <a:stretch/>
        </p:blipFill>
        <p:spPr>
          <a:xfrm>
            <a:off x="906759" y="1788443"/>
            <a:ext cx="10378482" cy="1376738"/>
          </a:xfrm>
          <a:prstGeom prst="rect">
            <a:avLst/>
          </a:prstGeom>
        </p:spPr>
      </p:pic>
      <p:sp>
        <p:nvSpPr>
          <p:cNvPr id="5" name="TextBox 4">
            <a:extLst>
              <a:ext uri="{FF2B5EF4-FFF2-40B4-BE49-F238E27FC236}">
                <a16:creationId xmlns:a16="http://schemas.microsoft.com/office/drawing/2014/main" id="{30AE31B5-BBEC-4AC4-8AC5-A3D996951092}"/>
              </a:ext>
            </a:extLst>
          </p:cNvPr>
          <p:cNvSpPr txBox="1"/>
          <p:nvPr/>
        </p:nvSpPr>
        <p:spPr>
          <a:xfrm>
            <a:off x="390412" y="3526258"/>
            <a:ext cx="11219381" cy="96795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Ordering is very important! The following rules are incorrectly written because the 2nd rule will never match, and allow all agents to access all files and folders under </a:t>
            </a:r>
            <a:r>
              <a:rPr lang="en-US" sz="2000" b="1" i="0" u="none" strike="noStrike" baseline="0">
                <a:latin typeface="Calibri" panose="020F0502020204030204" pitchFamily="34" charset="0"/>
                <a:cs typeface="Calibri" panose="020F0502020204030204" pitchFamily="34" charset="0"/>
              </a:rPr>
              <a:t>JENKINS_HOME</a:t>
            </a:r>
            <a:r>
              <a:rPr lang="en-US" sz="2000" b="0" i="0" u="none" strike="noStrike" baseline="0">
                <a:latin typeface="Calibri" panose="020F0502020204030204" pitchFamily="34" charset="0"/>
                <a:cs typeface="Calibri" panose="020F0502020204030204" pitchFamily="34" charset="0"/>
              </a:rPr>
              <a:t>:</a:t>
            </a:r>
            <a:endParaRPr lang="en-US" sz="20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6A3870E-BEEF-4970-9115-C3ABA46FADF6}"/>
              </a:ext>
            </a:extLst>
          </p:cNvPr>
          <p:cNvPicPr>
            <a:picLocks noChangeAspect="1"/>
          </p:cNvPicPr>
          <p:nvPr/>
        </p:nvPicPr>
        <p:blipFill rotWithShape="1">
          <a:blip r:embed="rId2">
            <a:extLst>
              <a:ext uri="{28A0092B-C50C-407E-A947-70E740481C1C}">
                <a14:useLocalDpi xmlns:a14="http://schemas.microsoft.com/office/drawing/2010/main" val="0"/>
              </a:ext>
            </a:extLst>
          </a:blip>
          <a:srcRect l="12303" t="72328" r="13371" b="13558"/>
          <a:stretch/>
        </p:blipFill>
        <p:spPr>
          <a:xfrm>
            <a:off x="906759" y="4955095"/>
            <a:ext cx="10378483" cy="1168304"/>
          </a:xfrm>
          <a:prstGeom prst="rect">
            <a:avLst/>
          </a:prstGeom>
        </p:spPr>
      </p:pic>
    </p:spTree>
    <p:extLst>
      <p:ext uri="{BB962C8B-B14F-4D97-AF65-F5344CB8AC3E}">
        <p14:creationId xmlns:p14="http://schemas.microsoft.com/office/powerpoint/2010/main" val="90554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2E12F1-60F1-4769-86E5-A0B1D664672E}"/>
              </a:ext>
            </a:extLst>
          </p:cNvPr>
          <p:cNvSpPr/>
          <p:nvPr/>
        </p:nvSpPr>
        <p:spPr>
          <a:xfrm>
            <a:off x="410965" y="429617"/>
            <a:ext cx="2640459" cy="707886"/>
          </a:xfrm>
          <a:prstGeom prst="rect">
            <a:avLst/>
          </a:prstGeom>
          <a:noFill/>
        </p:spPr>
        <p:txBody>
          <a:bodyPr wrap="squar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Advanced</a:t>
            </a:r>
          </a:p>
        </p:txBody>
      </p:sp>
      <p:sp>
        <p:nvSpPr>
          <p:cNvPr id="5" name="TextBox 4">
            <a:extLst>
              <a:ext uri="{FF2B5EF4-FFF2-40B4-BE49-F238E27FC236}">
                <a16:creationId xmlns:a16="http://schemas.microsoft.com/office/drawing/2014/main" id="{9125C5A7-7639-49FC-8A53-F9A3A2FFA876}"/>
              </a:ext>
            </a:extLst>
          </p:cNvPr>
          <p:cNvSpPr txBox="1"/>
          <p:nvPr/>
        </p:nvSpPr>
        <p:spPr>
          <a:xfrm>
            <a:off x="410965" y="1414905"/>
            <a:ext cx="7417943" cy="461985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b="0" i="0" u="none" strike="noStrike" baseline="0">
                <a:latin typeface="Calibri" panose="020F0502020204030204" pitchFamily="34" charset="0"/>
                <a:cs typeface="Calibri" panose="020F0502020204030204" pitchFamily="34" charset="0"/>
              </a:rPr>
              <a:t>Administrators may also add File Access Rules by creating files with the .conf. extension in the directory </a:t>
            </a:r>
            <a:r>
              <a:rPr lang="en-US" b="1" i="0" u="none" strike="noStrike" baseline="0">
                <a:latin typeface="Calibri" panose="020F0502020204030204" pitchFamily="34" charset="0"/>
                <a:cs typeface="Calibri" panose="020F0502020204030204" pitchFamily="34" charset="0"/>
              </a:rPr>
              <a:t>JENKINS_HOME/secrets/</a:t>
            </a:r>
            <a:r>
              <a:rPr lang="en-US" b="1" i="0" u="none" strike="noStrike" baseline="0" err="1">
                <a:latin typeface="Calibri" panose="020F0502020204030204" pitchFamily="34" charset="0"/>
                <a:cs typeface="Calibri" panose="020F0502020204030204" pitchFamily="34" charset="0"/>
              </a:rPr>
              <a:t>filepath-filters.d</a:t>
            </a:r>
            <a:r>
              <a:rPr lang="en-US" b="1" i="0" u="none" strike="noStrike" baseline="0">
                <a:latin typeface="Calibri" panose="020F0502020204030204" pitchFamily="34" charset="0"/>
                <a:cs typeface="Calibri" panose="020F0502020204030204" pitchFamily="34" charset="0"/>
              </a:rPr>
              <a:t>/</a:t>
            </a:r>
            <a:r>
              <a:rPr lang="en-US" i="0" u="none" strike="noStrike" baseline="0">
                <a:latin typeface="Calibri" panose="020F0502020204030204" pitchFamily="34" charset="0"/>
                <a:cs typeface="Calibri" panose="020F0502020204030204" pitchFamily="34" charset="0"/>
              </a:rPr>
              <a:t>.</a:t>
            </a:r>
            <a:r>
              <a:rPr lang="en-US" b="1" i="0" u="none" strike="noStrike" baseline="0">
                <a:latin typeface="Calibri" panose="020F0502020204030204" pitchFamily="34" charset="0"/>
                <a:cs typeface="Calibri" panose="020F0502020204030204" pitchFamily="34" charset="0"/>
              </a:rPr>
              <a:t> </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Jenkins itself generates the </a:t>
            </a:r>
            <a:r>
              <a:rPr lang="en-US" b="1">
                <a:latin typeface="Calibri" panose="020F0502020204030204" pitchFamily="34" charset="0"/>
                <a:cs typeface="Calibri" panose="020F0502020204030204" pitchFamily="34" charset="0"/>
              </a:rPr>
              <a:t>30-default.conf</a:t>
            </a:r>
            <a:r>
              <a:rPr lang="en-US">
                <a:latin typeface="Calibri" panose="020F0502020204030204" pitchFamily="34" charset="0"/>
                <a:cs typeface="Calibri" panose="020F0502020204030204" pitchFamily="34" charset="0"/>
              </a:rPr>
              <a:t> file on boot in this directory which contains defaults considered the best balance between compatibility and security by the Jenkins project. </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On each boot, Jenkins will read all .conf files in the </a:t>
            </a:r>
            <a:r>
              <a:rPr lang="en-US" b="1" err="1">
                <a:latin typeface="Calibri" panose="020F0502020204030204" pitchFamily="34" charset="0"/>
                <a:cs typeface="Calibri" panose="020F0502020204030204" pitchFamily="34" charset="0"/>
              </a:rPr>
              <a:t>filepath-filters.d</a:t>
            </a:r>
            <a:r>
              <a:rPr lang="en-US"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directory in alphabetical order, therefore it is good practice to name files in a manner which indicates their load order.</a:t>
            </a:r>
          </a:p>
          <a:p>
            <a:pPr marL="285750" indent="-285750" algn="l">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Jenkins also manages </a:t>
            </a:r>
            <a:r>
              <a:rPr lang="en-US" b="1">
                <a:latin typeface="Calibri" panose="020F0502020204030204" pitchFamily="34" charset="0"/>
                <a:cs typeface="Calibri" panose="020F0502020204030204" pitchFamily="34" charset="0"/>
              </a:rPr>
              <a:t>50-gui.conf</a:t>
            </a:r>
            <a:r>
              <a:rPr lang="en-US">
                <a:latin typeface="Calibri" panose="020F0502020204030204" pitchFamily="34" charset="0"/>
                <a:cs typeface="Calibri" panose="020F0502020204030204" pitchFamily="34" charset="0"/>
              </a:rPr>
              <a:t>, in the </a:t>
            </a:r>
            <a:r>
              <a:rPr lang="en-US" b="1" err="1">
                <a:latin typeface="Calibri" panose="020F0502020204030204" pitchFamily="34" charset="0"/>
                <a:cs typeface="Calibri" panose="020F0502020204030204" pitchFamily="34" charset="0"/>
              </a:rPr>
              <a:t>filepath</a:t>
            </a:r>
            <a:r>
              <a:rPr lang="en-US" b="1">
                <a:latin typeface="Calibri" panose="020F0502020204030204" pitchFamily="34" charset="0"/>
                <a:cs typeface="Calibri" panose="020F0502020204030204" pitchFamily="34" charset="0"/>
              </a:rPr>
              <a:t>-filters/</a:t>
            </a:r>
            <a:r>
              <a:rPr lang="en-US">
                <a:latin typeface="Calibri" panose="020F0502020204030204" pitchFamily="34" charset="0"/>
                <a:cs typeface="Calibri" panose="020F0502020204030204" pitchFamily="34" charset="0"/>
              </a:rPr>
              <a:t> directory, where File Access Rules added via the web UI are written.</a:t>
            </a:r>
          </a:p>
        </p:txBody>
      </p:sp>
      <p:pic>
        <p:nvPicPr>
          <p:cNvPr id="1026" name="Picture 2" descr="See the source image">
            <a:extLst>
              <a:ext uri="{FF2B5EF4-FFF2-40B4-BE49-F238E27FC236}">
                <a16:creationId xmlns:a16="http://schemas.microsoft.com/office/drawing/2014/main" id="{59D3DCCC-6159-4D7C-A050-F703B2D2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680" y="1751315"/>
            <a:ext cx="3355369" cy="335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8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57E888-2FE9-4386-B900-E0DA47FBE9F4}"/>
              </a:ext>
            </a:extLst>
          </p:cNvPr>
          <p:cNvSpPr/>
          <p:nvPr/>
        </p:nvSpPr>
        <p:spPr>
          <a:xfrm>
            <a:off x="267126" y="612137"/>
            <a:ext cx="2476073" cy="707886"/>
          </a:xfrm>
          <a:prstGeom prst="rect">
            <a:avLst/>
          </a:prstGeom>
          <a:noFill/>
        </p:spPr>
        <p:txBody>
          <a:bodyPr wrap="square" lIns="91440" tIns="45720" rIns="91440" bIns="45720">
            <a:spAutoFit/>
          </a:bodyPr>
          <a:lstStyle/>
          <a:p>
            <a:pPr algn="ctr"/>
            <a:r>
              <a:rPr lang="en-US" sz="4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Disabling</a:t>
            </a:r>
          </a:p>
        </p:txBody>
      </p:sp>
      <p:sp>
        <p:nvSpPr>
          <p:cNvPr id="3" name="TextBox 2">
            <a:extLst>
              <a:ext uri="{FF2B5EF4-FFF2-40B4-BE49-F238E27FC236}">
                <a16:creationId xmlns:a16="http://schemas.microsoft.com/office/drawing/2014/main" id="{AF70273F-0BB2-4AF9-B784-CBB0A3C4BB2E}"/>
              </a:ext>
            </a:extLst>
          </p:cNvPr>
          <p:cNvSpPr txBox="1"/>
          <p:nvPr/>
        </p:nvSpPr>
        <p:spPr>
          <a:xfrm>
            <a:off x="486309" y="1692309"/>
            <a:ext cx="11219381" cy="4199611"/>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While it is not recommended, if all agents in a Jenkins environment can be considered "trusted" to the same degree that the master is trusted, the Agent/Master Access Control feature may be disabled.</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Additionally, all the users in the Jenkins environment should have the same level of access to all configured projects.</a:t>
            </a:r>
          </a:p>
          <a:p>
            <a:pPr algn="l">
              <a:lnSpc>
                <a:spcPct val="150000"/>
              </a:lnSpc>
            </a:pPr>
            <a:endParaRPr lang="en-US" sz="2000">
              <a:latin typeface="Calibri" panose="020F0502020204030204" pitchFamily="34" charset="0"/>
              <a:cs typeface="Calibri" panose="020F0502020204030204" pitchFamily="34" charset="0"/>
            </a:endParaRPr>
          </a:p>
          <a:p>
            <a:pPr marL="457200" indent="-457200" algn="l">
              <a:lnSpc>
                <a:spcPct val="150000"/>
              </a:lnSpc>
              <a:buFont typeface="+mj-lt"/>
              <a:buAutoNum type="arabicParenR"/>
            </a:pPr>
            <a:r>
              <a:rPr lang="en-US" sz="2000">
                <a:latin typeface="Calibri" panose="020F0502020204030204" pitchFamily="34" charset="0"/>
                <a:cs typeface="Calibri" panose="020F0502020204030204" pitchFamily="34" charset="0"/>
              </a:rPr>
              <a:t>An administrator can disable Agent/Master Access Control in the web UI by un-checking the box on the </a:t>
            </a:r>
            <a:r>
              <a:rPr lang="en-US" sz="2000" b="1">
                <a:latin typeface="Calibri" panose="020F0502020204030204" pitchFamily="34" charset="0"/>
                <a:cs typeface="Calibri" panose="020F0502020204030204" pitchFamily="34" charset="0"/>
              </a:rPr>
              <a:t>Configure Global Security </a:t>
            </a:r>
            <a:r>
              <a:rPr lang="en-US" sz="2000">
                <a:latin typeface="Calibri" panose="020F0502020204030204" pitchFamily="34" charset="0"/>
                <a:cs typeface="Calibri" panose="020F0502020204030204" pitchFamily="34" charset="0"/>
              </a:rPr>
              <a:t>page.</a:t>
            </a:r>
          </a:p>
          <a:p>
            <a:pPr marL="457200" indent="-457200" algn="l">
              <a:lnSpc>
                <a:spcPct val="150000"/>
              </a:lnSpc>
              <a:buFont typeface="+mj-lt"/>
              <a:buAutoNum type="arabicParenR"/>
            </a:pPr>
            <a:r>
              <a:rPr lang="en-US" sz="2000">
                <a:latin typeface="Calibri" panose="020F0502020204030204" pitchFamily="34" charset="0"/>
                <a:cs typeface="Calibri" panose="020F0502020204030204" pitchFamily="34" charset="0"/>
              </a:rPr>
              <a:t>Alternatively, an administrator may create a file in </a:t>
            </a:r>
            <a:r>
              <a:rPr lang="en-US" sz="2000" b="1">
                <a:latin typeface="Calibri" panose="020F0502020204030204" pitchFamily="34" charset="0"/>
                <a:cs typeface="Calibri" panose="020F0502020204030204" pitchFamily="34" charset="0"/>
              </a:rPr>
              <a:t>JENKINS_HOME/secrets </a:t>
            </a:r>
            <a:r>
              <a:rPr lang="en-US" sz="2000">
                <a:latin typeface="Calibri" panose="020F0502020204030204" pitchFamily="34" charset="0"/>
                <a:cs typeface="Calibri" panose="020F0502020204030204" pitchFamily="34" charset="0"/>
              </a:rPr>
              <a:t>named </a:t>
            </a:r>
            <a:r>
              <a:rPr lang="en-US" sz="2000" b="1">
                <a:latin typeface="Calibri" panose="020F0502020204030204" pitchFamily="34" charset="0"/>
                <a:cs typeface="Calibri" panose="020F0502020204030204" pitchFamily="34" charset="0"/>
              </a:rPr>
              <a:t>slave-to-master-security-kill-switch</a:t>
            </a:r>
            <a:r>
              <a:rPr lang="en-US" sz="2000">
                <a:latin typeface="Calibri" panose="020F0502020204030204" pitchFamily="34" charset="0"/>
                <a:cs typeface="Calibri" panose="020F0502020204030204" pitchFamily="34" charset="0"/>
              </a:rPr>
              <a:t> with the contents of true and restart Jenkins.</a:t>
            </a:r>
          </a:p>
        </p:txBody>
      </p:sp>
    </p:spTree>
    <p:extLst>
      <p:ext uri="{BB962C8B-B14F-4D97-AF65-F5344CB8AC3E}">
        <p14:creationId xmlns:p14="http://schemas.microsoft.com/office/powerpoint/2010/main" val="310126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DE6F9-EB9C-85B3-2F35-00284643AA6F}"/>
              </a:ext>
            </a:extLst>
          </p:cNvPr>
          <p:cNvSpPr txBox="1"/>
          <p:nvPr/>
        </p:nvSpPr>
        <p:spPr>
          <a:xfrm>
            <a:off x="2914650" y="40872"/>
            <a:ext cx="63626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latin typeface="Times New Roman"/>
                <a:cs typeface="Times New Roman"/>
              </a:rPr>
              <a:t>Stage configuration</a:t>
            </a:r>
          </a:p>
        </p:txBody>
      </p:sp>
      <p:sp>
        <p:nvSpPr>
          <p:cNvPr id="4" name="TextBox 3">
            <a:extLst>
              <a:ext uri="{FF2B5EF4-FFF2-40B4-BE49-F238E27FC236}">
                <a16:creationId xmlns:a16="http://schemas.microsoft.com/office/drawing/2014/main" id="{5FFAC790-0DAC-E887-6B0E-A7130002150A}"/>
              </a:ext>
            </a:extLst>
          </p:cNvPr>
          <p:cNvSpPr txBox="1"/>
          <p:nvPr/>
        </p:nvSpPr>
        <p:spPr>
          <a:xfrm>
            <a:off x="345627" y="923240"/>
            <a:ext cx="12037594" cy="10149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Calibri"/>
              </a:rPr>
              <a:t>Selecting a stage in the Stage editor will open the "Stage Configuration" sheet on the right side. </a:t>
            </a:r>
          </a:p>
          <a:p>
            <a:pPr algn="just"/>
            <a:endParaRPr lang="en-US"/>
          </a:p>
          <a:p>
            <a:pPr algn="just"/>
            <a:r>
              <a:rPr lang="en-US" sz="2000">
                <a:latin typeface="Calibri"/>
              </a:rPr>
              <a:t>Here we can change the name of the Stage, delete the Stage, and add steps to the Stage.</a:t>
            </a:r>
          </a:p>
        </p:txBody>
      </p:sp>
      <p:pic>
        <p:nvPicPr>
          <p:cNvPr id="5" name="Picture 5" descr="Graphical user interface, application&#10;&#10;Description automatically generated">
            <a:extLst>
              <a:ext uri="{FF2B5EF4-FFF2-40B4-BE49-F238E27FC236}">
                <a16:creationId xmlns:a16="http://schemas.microsoft.com/office/drawing/2014/main" id="{B75C984E-FBEA-BE07-86E0-D4145A267186}"/>
              </a:ext>
            </a:extLst>
          </p:cNvPr>
          <p:cNvPicPr>
            <a:picLocks noChangeAspect="1"/>
          </p:cNvPicPr>
          <p:nvPr/>
        </p:nvPicPr>
        <p:blipFill>
          <a:blip r:embed="rId2"/>
          <a:stretch>
            <a:fillRect/>
          </a:stretch>
        </p:blipFill>
        <p:spPr>
          <a:xfrm>
            <a:off x="345627" y="2092472"/>
            <a:ext cx="4026568" cy="4303180"/>
          </a:xfrm>
          <a:prstGeom prst="rect">
            <a:avLst/>
          </a:prstGeom>
        </p:spPr>
      </p:pic>
      <p:sp>
        <p:nvSpPr>
          <p:cNvPr id="6" name="TextBox 5">
            <a:extLst>
              <a:ext uri="{FF2B5EF4-FFF2-40B4-BE49-F238E27FC236}">
                <a16:creationId xmlns:a16="http://schemas.microsoft.com/office/drawing/2014/main" id="{AA83F670-CB4F-87BB-8669-BB9EAC9AED30}"/>
              </a:ext>
            </a:extLst>
          </p:cNvPr>
          <p:cNvSpPr txBox="1"/>
          <p:nvPr/>
        </p:nvSpPr>
        <p:spPr>
          <a:xfrm>
            <a:off x="4621410" y="2117558"/>
            <a:ext cx="722496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q"/>
            </a:pPr>
            <a:r>
              <a:rPr lang="en-US" sz="2000">
                <a:latin typeface="Calibri"/>
              </a:rPr>
              <a:t>The name of the Stage can be set at the top of the Stage Configuration sheet. </a:t>
            </a:r>
            <a:endParaRPr lang="en-US"/>
          </a:p>
          <a:p>
            <a:pPr algn="just"/>
            <a:endParaRPr lang="en-US"/>
          </a:p>
          <a:p>
            <a:pPr marL="342900" indent="-342900" algn="just">
              <a:buFont typeface="Wingdings"/>
              <a:buChar char="q"/>
            </a:pPr>
            <a:r>
              <a:rPr lang="en-US" sz="2000">
                <a:latin typeface="Calibri"/>
              </a:rPr>
              <a:t>The context menu (three dots on the upper right), can be used to delete the current stage.</a:t>
            </a:r>
            <a:endParaRPr lang="en-US" sz="2000">
              <a:latin typeface="Calibri"/>
              <a:cs typeface="Calibri"/>
            </a:endParaRPr>
          </a:p>
          <a:p>
            <a:pPr algn="just"/>
            <a:endParaRPr lang="en-US"/>
          </a:p>
          <a:p>
            <a:pPr marL="342900" indent="-342900" algn="just">
              <a:buFont typeface="Wingdings"/>
              <a:buChar char="q"/>
            </a:pPr>
            <a:r>
              <a:rPr lang="en-US" sz="2000">
                <a:latin typeface="Calibri"/>
              </a:rPr>
              <a:t>Clicking "Add step" will display the list of available Steps types with a search bar at the top.</a:t>
            </a:r>
            <a:endParaRPr lang="en-US" sz="2000">
              <a:latin typeface="Calibri"/>
              <a:cs typeface="Calibri"/>
            </a:endParaRPr>
          </a:p>
          <a:p>
            <a:pPr algn="just"/>
            <a:endParaRPr lang="en-US"/>
          </a:p>
          <a:p>
            <a:pPr marL="342900" indent="-342900" algn="just">
              <a:buFont typeface="Wingdings"/>
              <a:buChar char="q"/>
            </a:pPr>
            <a:r>
              <a:rPr lang="en-US" sz="2000">
                <a:latin typeface="Calibri"/>
              </a:rPr>
              <a:t>Steps can be deleted using the context menu in the step configuration sheet. </a:t>
            </a:r>
            <a:endParaRPr lang="en-US" sz="2000">
              <a:latin typeface="Calibri"/>
              <a:cs typeface="Calibri"/>
            </a:endParaRPr>
          </a:p>
          <a:p>
            <a:pPr algn="just"/>
            <a:endParaRPr lang="en-US"/>
          </a:p>
          <a:p>
            <a:pPr marL="342900" indent="-342900" algn="just">
              <a:buFont typeface="Wingdings"/>
              <a:buChar char="q"/>
            </a:pPr>
            <a:r>
              <a:rPr lang="en-US" sz="2000">
                <a:latin typeface="Calibri"/>
              </a:rPr>
              <a:t>Adding a step or selecting an existing step will open the step configuration sheet.</a:t>
            </a:r>
            <a:endParaRPr lang="en-US" sz="2000">
              <a:latin typeface="Calibri"/>
              <a:cs typeface="Calibri"/>
            </a:endParaRPr>
          </a:p>
        </p:txBody>
      </p:sp>
    </p:spTree>
    <p:extLst>
      <p:ext uri="{BB962C8B-B14F-4D97-AF65-F5344CB8AC3E}">
        <p14:creationId xmlns:p14="http://schemas.microsoft.com/office/powerpoint/2010/main" val="181924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9E6C0-41E0-434A-9E29-14F1CC24A3E8}"/>
              </a:ext>
            </a:extLst>
          </p:cNvPr>
          <p:cNvSpPr/>
          <p:nvPr/>
        </p:nvSpPr>
        <p:spPr>
          <a:xfrm>
            <a:off x="388027" y="522087"/>
            <a:ext cx="4214795" cy="769441"/>
          </a:xfrm>
          <a:prstGeom prst="rect">
            <a:avLst/>
          </a:prstGeom>
          <a:noFill/>
        </p:spPr>
        <p:txBody>
          <a:bodyPr wrap="square" lIns="91440" tIns="45720" rIns="91440" bIns="45720">
            <a:spAutoFit/>
          </a:bodyPr>
          <a:lstStyle/>
          <a:p>
            <a:pPr algn="ctr"/>
            <a:r>
              <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Managing </a:t>
            </a:r>
            <a:r>
              <a:rPr lang="en-US" sz="4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Plugins</a:t>
            </a:r>
            <a:endPar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5F82D8C-91C0-4D54-BE60-027E3FBFA000}"/>
              </a:ext>
            </a:extLst>
          </p:cNvPr>
          <p:cNvSpPr txBox="1"/>
          <p:nvPr/>
        </p:nvSpPr>
        <p:spPr>
          <a:xfrm>
            <a:off x="388027" y="1620302"/>
            <a:ext cx="6290175" cy="4199611"/>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Plugins are the primary means of enhancing the functionality of a Jenkins environment to suit organization- or user-specific needs.</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There are over a thousand different plugins which can be installed on a Jenkins master and to integrate various build tools, cloud providers, analysis tools, and much more.</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Plugins can be automatically downloaded, with their dependencies, from the Update Center.</a:t>
            </a:r>
          </a:p>
        </p:txBody>
      </p:sp>
      <p:pic>
        <p:nvPicPr>
          <p:cNvPr id="5" name="Picture 4" descr="Graphical user interface&#10;&#10;Description automatically generated">
            <a:extLst>
              <a:ext uri="{FF2B5EF4-FFF2-40B4-BE49-F238E27FC236}">
                <a16:creationId xmlns:a16="http://schemas.microsoft.com/office/drawing/2014/main" id="{14BFFB1A-0476-4F10-BB05-50AB76C746CF}"/>
              </a:ext>
            </a:extLst>
          </p:cNvPr>
          <p:cNvPicPr>
            <a:picLocks noChangeAspect="1"/>
          </p:cNvPicPr>
          <p:nvPr/>
        </p:nvPicPr>
        <p:blipFill rotWithShape="1">
          <a:blip r:embed="rId2">
            <a:extLst>
              <a:ext uri="{28A0092B-C50C-407E-A947-70E740481C1C}">
                <a14:useLocalDpi xmlns:a14="http://schemas.microsoft.com/office/drawing/2010/main" val="0"/>
              </a:ext>
            </a:extLst>
          </a:blip>
          <a:srcRect l="20394" t="19925" r="54326" b="35431"/>
          <a:stretch/>
        </p:blipFill>
        <p:spPr>
          <a:xfrm>
            <a:off x="7972746" y="1898150"/>
            <a:ext cx="3082247" cy="3061699"/>
          </a:xfrm>
          <a:prstGeom prst="rect">
            <a:avLst/>
          </a:prstGeom>
        </p:spPr>
      </p:pic>
    </p:spTree>
    <p:extLst>
      <p:ext uri="{BB962C8B-B14F-4D97-AF65-F5344CB8AC3E}">
        <p14:creationId xmlns:p14="http://schemas.microsoft.com/office/powerpoint/2010/main" val="35696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9E6C0-41E0-434A-9E29-14F1CC24A3E8}"/>
              </a:ext>
            </a:extLst>
          </p:cNvPr>
          <p:cNvSpPr/>
          <p:nvPr/>
        </p:nvSpPr>
        <p:spPr>
          <a:xfrm>
            <a:off x="388027" y="583009"/>
            <a:ext cx="4348360" cy="769441"/>
          </a:xfrm>
          <a:prstGeom prst="rect">
            <a:avLst/>
          </a:prstGeom>
          <a:noFill/>
        </p:spPr>
        <p:txBody>
          <a:bodyPr wrap="square" lIns="91440" tIns="45720" rIns="91440" bIns="45720">
            <a:spAutoFit/>
          </a:bodyPr>
          <a:lstStyle/>
          <a:p>
            <a:pPr algn="ctr"/>
            <a:r>
              <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Installing a Plugin</a:t>
            </a:r>
          </a:p>
        </p:txBody>
      </p:sp>
      <p:sp>
        <p:nvSpPr>
          <p:cNvPr id="3" name="TextBox 2">
            <a:extLst>
              <a:ext uri="{FF2B5EF4-FFF2-40B4-BE49-F238E27FC236}">
                <a16:creationId xmlns:a16="http://schemas.microsoft.com/office/drawing/2014/main" id="{AEFD6FAA-14C2-49F2-A382-6E869A3C4F90}"/>
              </a:ext>
            </a:extLst>
          </p:cNvPr>
          <p:cNvSpPr txBox="1"/>
          <p:nvPr/>
        </p:nvSpPr>
        <p:spPr>
          <a:xfrm>
            <a:off x="486309" y="1646031"/>
            <a:ext cx="11219381" cy="142962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Jenkins provides a couple of different methods for installing plugins on the master:</a:t>
            </a:r>
          </a:p>
          <a:p>
            <a:pPr marL="914400" lvl="1" indent="-457200">
              <a:lnSpc>
                <a:spcPct val="150000"/>
              </a:lnSpc>
              <a:buFont typeface="+mj-lt"/>
              <a:buAutoNum type="arabicPeriod"/>
            </a:pPr>
            <a:r>
              <a:rPr lang="en-US" sz="2000">
                <a:latin typeface="Calibri" panose="020F0502020204030204" pitchFamily="34" charset="0"/>
                <a:cs typeface="Calibri" panose="020F0502020204030204" pitchFamily="34" charset="0"/>
              </a:rPr>
              <a:t>Using the "Plugin Manager" in the web UI.</a:t>
            </a:r>
          </a:p>
          <a:p>
            <a:pPr marL="914400" lvl="1" indent="-457200">
              <a:lnSpc>
                <a:spcPct val="150000"/>
              </a:lnSpc>
              <a:buFont typeface="+mj-lt"/>
              <a:buAutoNum type="arabicPeriod"/>
            </a:pPr>
            <a:r>
              <a:rPr lang="en-US" sz="2000">
                <a:latin typeface="Calibri" panose="020F0502020204030204" pitchFamily="34" charset="0"/>
                <a:cs typeface="Calibri" panose="020F0502020204030204" pitchFamily="34" charset="0"/>
              </a:rPr>
              <a:t>Using the Jenkins CLI </a:t>
            </a:r>
            <a:r>
              <a:rPr lang="en-US" sz="2000" b="1">
                <a:latin typeface="Calibri" panose="020F0502020204030204" pitchFamily="34" charset="0"/>
                <a:cs typeface="Calibri" panose="020F0502020204030204" pitchFamily="34" charset="0"/>
              </a:rPr>
              <a:t>install-plugin</a:t>
            </a:r>
            <a:r>
              <a:rPr lang="en-US" sz="2000">
                <a:latin typeface="Calibri" panose="020F0502020204030204" pitchFamily="34" charset="0"/>
                <a:cs typeface="Calibri" panose="020F0502020204030204" pitchFamily="34" charset="0"/>
              </a:rPr>
              <a:t> command.</a:t>
            </a:r>
          </a:p>
        </p:txBody>
      </p:sp>
      <p:sp>
        <p:nvSpPr>
          <p:cNvPr id="4" name="TextBox 3">
            <a:extLst>
              <a:ext uri="{FF2B5EF4-FFF2-40B4-BE49-F238E27FC236}">
                <a16:creationId xmlns:a16="http://schemas.microsoft.com/office/drawing/2014/main" id="{58A8CD47-FE84-4286-B7A2-1DA2B20ACE1B}"/>
              </a:ext>
            </a:extLst>
          </p:cNvPr>
          <p:cNvSpPr txBox="1"/>
          <p:nvPr/>
        </p:nvSpPr>
        <p:spPr>
          <a:xfrm>
            <a:off x="388027" y="3075653"/>
            <a:ext cx="11219381" cy="281461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Each approach will result in the plugin being loaded by Jenkins but may require different levels of access and trade-offs in order to use.</a:t>
            </a:r>
          </a:p>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two approaches require that the Jenkins master be able to download meta-data from an Update Center, whether the primary Update Center operated by the Jenkins project, or a custom Update Center.</a:t>
            </a:r>
          </a:p>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plugins are packaged as self-contained .</a:t>
            </a:r>
            <a:r>
              <a:rPr lang="en-US" sz="2000" b="0" i="0" u="none" strike="noStrike" baseline="0" err="1">
                <a:latin typeface="Calibri" panose="020F0502020204030204" pitchFamily="34" charset="0"/>
                <a:cs typeface="Calibri" panose="020F0502020204030204" pitchFamily="34" charset="0"/>
              </a:rPr>
              <a:t>hpi</a:t>
            </a:r>
            <a:r>
              <a:rPr lang="en-US" sz="2000" b="0" i="0" u="none" strike="noStrike" baseline="0">
                <a:latin typeface="Calibri" panose="020F0502020204030204" pitchFamily="34" charset="0"/>
                <a:cs typeface="Calibri" panose="020F0502020204030204" pitchFamily="34" charset="0"/>
              </a:rPr>
              <a:t> files, which have all the necessary code, images, and other resources which the plugin needs to operate successfully.</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8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9E6C0-41E0-434A-9E29-14F1CC24A3E8}"/>
              </a:ext>
            </a:extLst>
          </p:cNvPr>
          <p:cNvSpPr/>
          <p:nvPr/>
        </p:nvSpPr>
        <p:spPr>
          <a:xfrm>
            <a:off x="305834" y="303167"/>
            <a:ext cx="3752458" cy="707886"/>
          </a:xfrm>
          <a:prstGeom prst="rect">
            <a:avLst/>
          </a:prstGeom>
          <a:noFill/>
        </p:spPr>
        <p:txBody>
          <a:bodyPr wrap="square" lIns="91440" tIns="45720" rIns="91440" bIns="45720">
            <a:spAutoFit/>
          </a:bodyPr>
          <a:lstStyle/>
          <a:p>
            <a:pPr algn="ctr"/>
            <a:r>
              <a:rPr lang="en-US" sz="4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From the </a:t>
            </a:r>
            <a:r>
              <a:rPr lang="en-US" sz="4000" b="0" cap="none" spc="0" err="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webUI</a:t>
            </a:r>
            <a:endParaRPr lang="en-US" sz="4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EFD6FAA-14C2-49F2-A382-6E869A3C4F90}"/>
              </a:ext>
            </a:extLst>
          </p:cNvPr>
          <p:cNvSpPr txBox="1"/>
          <p:nvPr/>
        </p:nvSpPr>
        <p:spPr>
          <a:xfrm>
            <a:off x="486309" y="1011053"/>
            <a:ext cx="11219381" cy="189128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The simplest and most common way of installing plugins is through the </a:t>
            </a:r>
            <a:r>
              <a:rPr lang="en-US" sz="2000" b="1" i="0" u="none" strike="noStrike" baseline="0">
                <a:latin typeface="Calibri" panose="020F0502020204030204" pitchFamily="34" charset="0"/>
                <a:cs typeface="Calibri" panose="020F0502020204030204" pitchFamily="34" charset="0"/>
              </a:rPr>
              <a:t>Manage Jenkins </a:t>
            </a:r>
            <a:r>
              <a:rPr lang="en-US" sz="2000" b="0" i="0" u="none" strike="noStrike" baseline="0">
                <a:latin typeface="Calibri" panose="020F0502020204030204" pitchFamily="34" charset="0"/>
                <a:cs typeface="Calibri" panose="020F0502020204030204" pitchFamily="34" charset="0"/>
              </a:rPr>
              <a:t>&gt; </a:t>
            </a:r>
            <a:r>
              <a:rPr lang="en-US" sz="2000" b="1" i="0" u="none" strike="noStrike" baseline="0">
                <a:latin typeface="Calibri" panose="020F0502020204030204" pitchFamily="34" charset="0"/>
                <a:cs typeface="Calibri" panose="020F0502020204030204" pitchFamily="34" charset="0"/>
              </a:rPr>
              <a:t>Manage Plugins</a:t>
            </a:r>
            <a:r>
              <a:rPr lang="en-US" sz="2000" b="0" i="0" u="none" strike="noStrike" baseline="0">
                <a:latin typeface="Calibri" panose="020F0502020204030204" pitchFamily="34" charset="0"/>
                <a:cs typeface="Calibri" panose="020F0502020204030204" pitchFamily="34" charset="0"/>
              </a:rPr>
              <a:t> view, available to administrators of a Jenkins environment.</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Under the </a:t>
            </a:r>
            <a:r>
              <a:rPr lang="en-US" sz="2000" b="1">
                <a:latin typeface="Calibri" panose="020F0502020204030204" pitchFamily="34" charset="0"/>
                <a:cs typeface="Calibri" panose="020F0502020204030204" pitchFamily="34" charset="0"/>
              </a:rPr>
              <a:t>Available</a:t>
            </a:r>
            <a:r>
              <a:rPr lang="en-US" sz="2000">
                <a:latin typeface="Calibri" panose="020F0502020204030204" pitchFamily="34" charset="0"/>
                <a:cs typeface="Calibri" panose="020F0502020204030204" pitchFamily="34" charset="0"/>
              </a:rPr>
              <a:t> tab, plugins available for download from the configured Update Center can be searched and considered:</a:t>
            </a:r>
          </a:p>
        </p:txBody>
      </p:sp>
      <p:pic>
        <p:nvPicPr>
          <p:cNvPr id="6" name="Picture 5" descr="A screenshot of a computer&#10;&#10;Description automatically generated">
            <a:extLst>
              <a:ext uri="{FF2B5EF4-FFF2-40B4-BE49-F238E27FC236}">
                <a16:creationId xmlns:a16="http://schemas.microsoft.com/office/drawing/2014/main" id="{CF39C5BA-6D9F-4DF5-8CFA-C210653D339D}"/>
              </a:ext>
            </a:extLst>
          </p:cNvPr>
          <p:cNvPicPr>
            <a:picLocks noChangeAspect="1"/>
          </p:cNvPicPr>
          <p:nvPr/>
        </p:nvPicPr>
        <p:blipFill rotWithShape="1">
          <a:blip r:embed="rId2">
            <a:extLst>
              <a:ext uri="{28A0092B-C50C-407E-A947-70E740481C1C}">
                <a14:useLocalDpi xmlns:a14="http://schemas.microsoft.com/office/drawing/2010/main" val="0"/>
              </a:ext>
            </a:extLst>
          </a:blip>
          <a:srcRect l="11713" t="30562" r="13287" b="9962"/>
          <a:stretch/>
        </p:blipFill>
        <p:spPr>
          <a:xfrm>
            <a:off x="2182063" y="2957203"/>
            <a:ext cx="8065214" cy="3597630"/>
          </a:xfrm>
          <a:prstGeom prst="rect">
            <a:avLst/>
          </a:prstGeom>
        </p:spPr>
      </p:pic>
    </p:spTree>
    <p:extLst>
      <p:ext uri="{BB962C8B-B14F-4D97-AF65-F5344CB8AC3E}">
        <p14:creationId xmlns:p14="http://schemas.microsoft.com/office/powerpoint/2010/main" val="388531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9E6C0-41E0-434A-9E29-14F1CC24A3E8}"/>
              </a:ext>
            </a:extLst>
          </p:cNvPr>
          <p:cNvSpPr/>
          <p:nvPr/>
        </p:nvSpPr>
        <p:spPr>
          <a:xfrm>
            <a:off x="367477" y="436117"/>
            <a:ext cx="5042546" cy="769441"/>
          </a:xfrm>
          <a:prstGeom prst="rect">
            <a:avLst/>
          </a:prstGeom>
          <a:noFill/>
        </p:spPr>
        <p:txBody>
          <a:bodyPr wrap="square" lIns="91440" tIns="45720" rIns="91440" bIns="45720">
            <a:spAutoFit/>
          </a:bodyPr>
          <a:lstStyle/>
          <a:p>
            <a:pPr algn="ctr"/>
            <a:r>
              <a:rPr lang="en-US" sz="44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Using the Jenkins CLI</a:t>
            </a:r>
          </a:p>
        </p:txBody>
      </p:sp>
      <p:sp>
        <p:nvSpPr>
          <p:cNvPr id="3" name="TextBox 2">
            <a:extLst>
              <a:ext uri="{FF2B5EF4-FFF2-40B4-BE49-F238E27FC236}">
                <a16:creationId xmlns:a16="http://schemas.microsoft.com/office/drawing/2014/main" id="{AEFD6FAA-14C2-49F2-A382-6E869A3C4F90}"/>
              </a:ext>
            </a:extLst>
          </p:cNvPr>
          <p:cNvSpPr txBox="1"/>
          <p:nvPr/>
        </p:nvSpPr>
        <p:spPr>
          <a:xfrm>
            <a:off x="367477" y="1588342"/>
            <a:ext cx="5842574" cy="4199611"/>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b="0" i="0" u="none" strike="noStrike" baseline="0">
                <a:latin typeface="Calibri" panose="020F0502020204030204" pitchFamily="34" charset="0"/>
                <a:cs typeface="Calibri" panose="020F0502020204030204" pitchFamily="34" charset="0"/>
              </a:rPr>
              <a:t>Administrators may also use the Jenkins CLI which provides a command to install plugins.</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Scripts to manage Jenkins environments, or configuration management code, may need to install plugins without direct user interaction in the web UI.</a:t>
            </a:r>
          </a:p>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The Jenkins CLI allows a command line user or automation tool to download a plugin and its dependencies.</a:t>
            </a:r>
          </a:p>
        </p:txBody>
      </p:sp>
      <p:pic>
        <p:nvPicPr>
          <p:cNvPr id="2050" name="Picture 2" descr="See the source image">
            <a:extLst>
              <a:ext uri="{FF2B5EF4-FFF2-40B4-BE49-F238E27FC236}">
                <a16:creationId xmlns:a16="http://schemas.microsoft.com/office/drawing/2014/main" id="{358F4001-C588-4CC2-9CF4-078739054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978" y="1376738"/>
            <a:ext cx="4749053" cy="431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42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CFFE60A-1180-4928-8EC5-CA63EB3F9511}"/>
              </a:ext>
            </a:extLst>
          </p:cNvPr>
          <p:cNvPicPr>
            <a:picLocks noChangeAspect="1"/>
          </p:cNvPicPr>
          <p:nvPr/>
        </p:nvPicPr>
        <p:blipFill rotWithShape="1">
          <a:blip r:embed="rId2">
            <a:extLst>
              <a:ext uri="{28A0092B-C50C-407E-A947-70E740481C1C}">
                <a14:useLocalDpi xmlns:a14="http://schemas.microsoft.com/office/drawing/2010/main" val="0"/>
              </a:ext>
            </a:extLst>
          </a:blip>
          <a:srcRect l="11966" t="20674" r="13455" b="14757"/>
          <a:stretch/>
        </p:blipFill>
        <p:spPr>
          <a:xfrm>
            <a:off x="1127753" y="1009436"/>
            <a:ext cx="9936493" cy="4839128"/>
          </a:xfrm>
          <a:prstGeom prst="rect">
            <a:avLst/>
          </a:prstGeom>
        </p:spPr>
      </p:pic>
    </p:spTree>
    <p:extLst>
      <p:ext uri="{BB962C8B-B14F-4D97-AF65-F5344CB8AC3E}">
        <p14:creationId xmlns:p14="http://schemas.microsoft.com/office/powerpoint/2010/main" val="395005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9E6C0-41E0-434A-9E29-14F1CC24A3E8}"/>
              </a:ext>
            </a:extLst>
          </p:cNvPr>
          <p:cNvSpPr/>
          <p:nvPr/>
        </p:nvSpPr>
        <p:spPr>
          <a:xfrm>
            <a:off x="429123" y="303565"/>
            <a:ext cx="4749051" cy="707886"/>
          </a:xfrm>
          <a:prstGeom prst="rect">
            <a:avLst/>
          </a:prstGeom>
          <a:noFill/>
        </p:spPr>
        <p:txBody>
          <a:bodyPr wrap="square" lIns="91440" tIns="45720" rIns="91440" bIns="45720">
            <a:spAutoFit/>
          </a:bodyPr>
          <a:lstStyle/>
          <a:p>
            <a:pPr algn="ctr"/>
            <a:r>
              <a:rPr lang="en-US" sz="4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Advanced Installation</a:t>
            </a:r>
          </a:p>
        </p:txBody>
      </p:sp>
      <p:sp>
        <p:nvSpPr>
          <p:cNvPr id="3" name="TextBox 2">
            <a:extLst>
              <a:ext uri="{FF2B5EF4-FFF2-40B4-BE49-F238E27FC236}">
                <a16:creationId xmlns:a16="http://schemas.microsoft.com/office/drawing/2014/main" id="{AEFD6FAA-14C2-49F2-A382-6E869A3C4F90}"/>
              </a:ext>
            </a:extLst>
          </p:cNvPr>
          <p:cNvSpPr txBox="1"/>
          <p:nvPr/>
        </p:nvSpPr>
        <p:spPr>
          <a:xfrm>
            <a:off x="607886" y="1149125"/>
            <a:ext cx="11219381" cy="142962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The Update Center only allows the installation of the most recently released version of a plugin. In cases where an older release of the plugin is desired, a Jenkins administrator can download an older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archive and manually install that on the Jenkins master.</a:t>
            </a:r>
          </a:p>
        </p:txBody>
      </p:sp>
      <p:sp>
        <p:nvSpPr>
          <p:cNvPr id="5" name="Rectangle 4">
            <a:extLst>
              <a:ext uri="{FF2B5EF4-FFF2-40B4-BE49-F238E27FC236}">
                <a16:creationId xmlns:a16="http://schemas.microsoft.com/office/drawing/2014/main" id="{C81356F1-6346-45AF-AF45-DCCEBF19F103}"/>
              </a:ext>
            </a:extLst>
          </p:cNvPr>
          <p:cNvSpPr/>
          <p:nvPr/>
        </p:nvSpPr>
        <p:spPr>
          <a:xfrm>
            <a:off x="305833" y="2716819"/>
            <a:ext cx="3084639" cy="584775"/>
          </a:xfrm>
          <a:prstGeom prst="rect">
            <a:avLst/>
          </a:prstGeom>
          <a:noFill/>
        </p:spPr>
        <p:txBody>
          <a:bodyPr wrap="square" lIns="91440" tIns="45720" rIns="91440" bIns="45720">
            <a:spAutoFit/>
          </a:bodyPr>
          <a:lstStyle/>
          <a:p>
            <a:pPr algn="ctr"/>
            <a:r>
              <a:rPr lang="en-US" sz="32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From the </a:t>
            </a:r>
            <a:r>
              <a:rPr lang="en-US" sz="3200" b="0" cap="none" spc="0" err="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webUI</a:t>
            </a:r>
            <a:endParaRPr lang="en-US" sz="32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BFF6E1-A7CF-4E4B-B9D6-142F2676657E}"/>
              </a:ext>
            </a:extLst>
          </p:cNvPr>
          <p:cNvSpPr txBox="1"/>
          <p:nvPr/>
        </p:nvSpPr>
        <p:spPr>
          <a:xfrm>
            <a:off x="607886" y="3439732"/>
            <a:ext cx="11219381" cy="2814617"/>
          </a:xfrm>
          <a:prstGeom prst="rect">
            <a:avLst/>
          </a:prstGeom>
          <a:noFill/>
        </p:spPr>
        <p:txBody>
          <a:bodyPr wrap="square" rtlCol="0">
            <a:spAutoFit/>
          </a:bodyPr>
          <a:lstStyle/>
          <a:p>
            <a:pPr algn="l">
              <a:lnSpc>
                <a:spcPct val="150000"/>
              </a:lnSpc>
            </a:pPr>
            <a:r>
              <a:rPr lang="en-US" sz="2000">
                <a:latin typeface="Calibri" panose="020F0502020204030204" pitchFamily="34" charset="0"/>
                <a:cs typeface="Calibri" panose="020F0502020204030204" pitchFamily="34" charset="0"/>
              </a:rPr>
              <a:t>Assuming a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file has been downloaded, a logged-in Jenkins administrator may upload the file</a:t>
            </a:r>
          </a:p>
          <a:p>
            <a:pPr algn="l">
              <a:lnSpc>
                <a:spcPct val="150000"/>
              </a:lnSpc>
            </a:pPr>
            <a:r>
              <a:rPr lang="en-US" sz="2000">
                <a:latin typeface="Calibri" panose="020F0502020204030204" pitchFamily="34" charset="0"/>
                <a:cs typeface="Calibri" panose="020F0502020204030204" pitchFamily="34" charset="0"/>
              </a:rPr>
              <a:t>from within the web UI:</a:t>
            </a:r>
          </a:p>
          <a:p>
            <a:pPr marL="457200" indent="-457200" algn="l">
              <a:lnSpc>
                <a:spcPct val="150000"/>
              </a:lnSpc>
              <a:buFont typeface="+mj-lt"/>
              <a:buAutoNum type="arabicPeriod"/>
            </a:pPr>
            <a:r>
              <a:rPr lang="en-US" sz="2000">
                <a:latin typeface="Calibri" panose="020F0502020204030204" pitchFamily="34" charset="0"/>
                <a:cs typeface="Calibri" panose="020F0502020204030204" pitchFamily="34" charset="0"/>
              </a:rPr>
              <a:t>Navigate to the </a:t>
            </a:r>
            <a:r>
              <a:rPr lang="en-US" sz="2000" b="1">
                <a:latin typeface="Calibri" panose="020F0502020204030204" pitchFamily="34" charset="0"/>
                <a:cs typeface="Calibri" panose="020F0502020204030204" pitchFamily="34" charset="0"/>
              </a:rPr>
              <a:t>Manage Jenkins </a:t>
            </a:r>
            <a:r>
              <a:rPr lang="en-US" sz="2000">
                <a:latin typeface="Calibri" panose="020F0502020204030204" pitchFamily="34" charset="0"/>
                <a:cs typeface="Calibri" panose="020F0502020204030204" pitchFamily="34" charset="0"/>
              </a:rPr>
              <a:t>&gt; </a:t>
            </a:r>
            <a:r>
              <a:rPr lang="en-US" sz="2000" b="1">
                <a:latin typeface="Calibri" panose="020F0502020204030204" pitchFamily="34" charset="0"/>
                <a:cs typeface="Calibri" panose="020F0502020204030204" pitchFamily="34" charset="0"/>
              </a:rPr>
              <a:t>Manage Plugins </a:t>
            </a:r>
            <a:r>
              <a:rPr lang="en-US" sz="2000">
                <a:latin typeface="Calibri" panose="020F0502020204030204" pitchFamily="34" charset="0"/>
                <a:cs typeface="Calibri" panose="020F0502020204030204" pitchFamily="34" charset="0"/>
              </a:rPr>
              <a:t>page in the web UI.</a:t>
            </a:r>
          </a:p>
          <a:p>
            <a:pPr marL="457200" indent="-457200" algn="l">
              <a:lnSpc>
                <a:spcPct val="150000"/>
              </a:lnSpc>
              <a:buFont typeface="+mj-lt"/>
              <a:buAutoNum type="arabicPeriod"/>
            </a:pPr>
            <a:r>
              <a:rPr lang="en-US" sz="2000">
                <a:latin typeface="Calibri" panose="020F0502020204030204" pitchFamily="34" charset="0"/>
                <a:cs typeface="Calibri" panose="020F0502020204030204" pitchFamily="34" charset="0"/>
              </a:rPr>
              <a:t>Click on the </a:t>
            </a:r>
            <a:r>
              <a:rPr lang="en-US" sz="2000" b="1">
                <a:latin typeface="Calibri" panose="020F0502020204030204" pitchFamily="34" charset="0"/>
                <a:cs typeface="Calibri" panose="020F0502020204030204" pitchFamily="34" charset="0"/>
              </a:rPr>
              <a:t>Advanced</a:t>
            </a:r>
            <a:r>
              <a:rPr lang="en-US" sz="2000">
                <a:latin typeface="Calibri" panose="020F0502020204030204" pitchFamily="34" charset="0"/>
                <a:cs typeface="Calibri" panose="020F0502020204030204" pitchFamily="34" charset="0"/>
              </a:rPr>
              <a:t> tab.</a:t>
            </a:r>
          </a:p>
          <a:p>
            <a:pPr marL="457200" indent="-457200" algn="l">
              <a:lnSpc>
                <a:spcPct val="150000"/>
              </a:lnSpc>
              <a:buFont typeface="+mj-lt"/>
              <a:buAutoNum type="arabicPeriod"/>
            </a:pPr>
            <a:r>
              <a:rPr lang="en-US" sz="2000">
                <a:latin typeface="Calibri" panose="020F0502020204030204" pitchFamily="34" charset="0"/>
                <a:cs typeface="Calibri" panose="020F0502020204030204" pitchFamily="34" charset="0"/>
              </a:rPr>
              <a:t>Choose the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file under the </a:t>
            </a:r>
            <a:r>
              <a:rPr lang="en-US" sz="2000" b="1">
                <a:latin typeface="Calibri" panose="020F0502020204030204" pitchFamily="34" charset="0"/>
                <a:cs typeface="Calibri" panose="020F0502020204030204" pitchFamily="34" charset="0"/>
              </a:rPr>
              <a:t>Upload Plugin </a:t>
            </a:r>
            <a:r>
              <a:rPr lang="en-US" sz="2000">
                <a:latin typeface="Calibri" panose="020F0502020204030204" pitchFamily="34" charset="0"/>
                <a:cs typeface="Calibri" panose="020F0502020204030204" pitchFamily="34" charset="0"/>
              </a:rPr>
              <a:t>section.</a:t>
            </a:r>
          </a:p>
          <a:p>
            <a:pPr marL="457200" indent="-457200" algn="l">
              <a:lnSpc>
                <a:spcPct val="150000"/>
              </a:lnSpc>
              <a:buFont typeface="+mj-lt"/>
              <a:buAutoNum type="arabicPeriod"/>
            </a:pPr>
            <a:r>
              <a:rPr lang="en-US" sz="2000" b="1">
                <a:latin typeface="Calibri" panose="020F0502020204030204" pitchFamily="34" charset="0"/>
                <a:cs typeface="Calibri" panose="020F0502020204030204" pitchFamily="34" charset="0"/>
              </a:rPr>
              <a:t>Upload</a:t>
            </a:r>
            <a:r>
              <a:rPr lang="en-US" sz="2000">
                <a:latin typeface="Calibri" panose="020F0502020204030204" pitchFamily="34" charset="0"/>
                <a:cs typeface="Calibri" panose="020F0502020204030204" pitchFamily="34" charset="0"/>
              </a:rPr>
              <a:t> the plugin file.</a:t>
            </a:r>
          </a:p>
        </p:txBody>
      </p:sp>
    </p:spTree>
    <p:extLst>
      <p:ext uri="{BB962C8B-B14F-4D97-AF65-F5344CB8AC3E}">
        <p14:creationId xmlns:p14="http://schemas.microsoft.com/office/powerpoint/2010/main" val="349221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8C3FE1B-3711-4887-84C3-55DD615E1DDB}"/>
              </a:ext>
            </a:extLst>
          </p:cNvPr>
          <p:cNvPicPr>
            <a:picLocks noChangeAspect="1"/>
          </p:cNvPicPr>
          <p:nvPr/>
        </p:nvPicPr>
        <p:blipFill rotWithShape="1">
          <a:blip r:embed="rId2">
            <a:extLst>
              <a:ext uri="{28A0092B-C50C-407E-A947-70E740481C1C}">
                <a14:useLocalDpi xmlns:a14="http://schemas.microsoft.com/office/drawing/2010/main" val="0"/>
              </a:ext>
            </a:extLst>
          </a:blip>
          <a:srcRect l="28736" t="21423" r="30815" b="10711"/>
          <a:stretch/>
        </p:blipFill>
        <p:spPr>
          <a:xfrm>
            <a:off x="2690117" y="214697"/>
            <a:ext cx="6811766" cy="6428606"/>
          </a:xfrm>
          <a:prstGeom prst="rect">
            <a:avLst/>
          </a:prstGeom>
        </p:spPr>
      </p:pic>
    </p:spTree>
    <p:extLst>
      <p:ext uri="{BB962C8B-B14F-4D97-AF65-F5344CB8AC3E}">
        <p14:creationId xmlns:p14="http://schemas.microsoft.com/office/powerpoint/2010/main" val="66814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1356F1-6346-45AF-AF45-DCCEBF19F103}"/>
              </a:ext>
            </a:extLst>
          </p:cNvPr>
          <p:cNvSpPr/>
          <p:nvPr/>
        </p:nvSpPr>
        <p:spPr>
          <a:xfrm>
            <a:off x="192818" y="1473645"/>
            <a:ext cx="2848333" cy="584775"/>
          </a:xfrm>
          <a:prstGeom prst="rect">
            <a:avLst/>
          </a:prstGeom>
          <a:noFill/>
        </p:spPr>
        <p:txBody>
          <a:bodyPr wrap="square" lIns="91440" tIns="45720" rIns="91440" bIns="45720">
            <a:spAutoFit/>
          </a:bodyPr>
          <a:lstStyle/>
          <a:p>
            <a:pPr algn="ctr"/>
            <a:r>
              <a:rPr lang="en-US" sz="32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 the master</a:t>
            </a:r>
            <a:endParaRPr lang="en-US" sz="32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BFF6E1-A7CF-4E4B-B9D6-142F2676657E}"/>
              </a:ext>
            </a:extLst>
          </p:cNvPr>
          <p:cNvSpPr txBox="1"/>
          <p:nvPr/>
        </p:nvSpPr>
        <p:spPr>
          <a:xfrm>
            <a:off x="505145" y="2186284"/>
            <a:ext cx="11219381" cy="281461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Assuming a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file has been explicitly downloaded by a systems administrator, the administrator can manually place the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file in a specific location on the file system.</a:t>
            </a:r>
          </a:p>
          <a:p>
            <a:pPr marL="342900" indent="-34290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Copy the downloaded .</a:t>
            </a:r>
            <a:r>
              <a:rPr lang="en-US" sz="2000" err="1">
                <a:latin typeface="Calibri" panose="020F0502020204030204" pitchFamily="34" charset="0"/>
                <a:cs typeface="Calibri" panose="020F0502020204030204" pitchFamily="34" charset="0"/>
              </a:rPr>
              <a:t>hpi</a:t>
            </a:r>
            <a:r>
              <a:rPr lang="en-US" sz="2000">
                <a:latin typeface="Calibri" panose="020F0502020204030204" pitchFamily="34" charset="0"/>
                <a:cs typeface="Calibri" panose="020F0502020204030204" pitchFamily="34" charset="0"/>
              </a:rPr>
              <a:t>` file into the </a:t>
            </a:r>
            <a:r>
              <a:rPr lang="en-US" sz="2000" b="1">
                <a:latin typeface="Calibri" panose="020F0502020204030204" pitchFamily="34" charset="0"/>
                <a:cs typeface="Calibri" panose="020F0502020204030204" pitchFamily="34" charset="0"/>
              </a:rPr>
              <a:t>JENKINS_HOME/plugins </a:t>
            </a:r>
            <a:r>
              <a:rPr lang="en-US" sz="2000">
                <a:latin typeface="Calibri" panose="020F0502020204030204" pitchFamily="34" charset="0"/>
                <a:cs typeface="Calibri" panose="020F0502020204030204" pitchFamily="34" charset="0"/>
              </a:rPr>
              <a:t>directory on the Jenkins master (for example, on Debian systems </a:t>
            </a:r>
            <a:r>
              <a:rPr lang="en-US" sz="2000" b="1">
                <a:latin typeface="Calibri" panose="020F0502020204030204" pitchFamily="34" charset="0"/>
                <a:cs typeface="Calibri" panose="020F0502020204030204" pitchFamily="34" charset="0"/>
              </a:rPr>
              <a:t>JENKINS_HOME </a:t>
            </a:r>
            <a:r>
              <a:rPr lang="en-US" sz="2000">
                <a:latin typeface="Calibri" panose="020F0502020204030204" pitchFamily="34" charset="0"/>
                <a:cs typeface="Calibri" panose="020F0502020204030204" pitchFamily="34" charset="0"/>
              </a:rPr>
              <a:t>is generally </a:t>
            </a:r>
            <a:r>
              <a:rPr lang="en-US" sz="2000" b="1">
                <a:latin typeface="Calibri" panose="020F0502020204030204" pitchFamily="34" charset="0"/>
                <a:cs typeface="Calibri" panose="020F0502020204030204" pitchFamily="34" charset="0"/>
              </a:rPr>
              <a:t>/var/lib/</a:t>
            </a:r>
            <a:r>
              <a:rPr lang="en-US" sz="2000" b="1" err="1">
                <a:latin typeface="Calibri" panose="020F0502020204030204" pitchFamily="34" charset="0"/>
                <a:cs typeface="Calibri" panose="020F0502020204030204" pitchFamily="34" charset="0"/>
              </a:rPr>
              <a:t>jenkins</a:t>
            </a:r>
            <a:r>
              <a:rPr lang="en-US" sz="2000">
                <a:latin typeface="Calibri" panose="020F0502020204030204" pitchFamily="34" charset="0"/>
                <a:cs typeface="Calibri" panose="020F0502020204030204" pitchFamily="34" charset="0"/>
              </a:rPr>
              <a:t>).</a:t>
            </a:r>
          </a:p>
          <a:p>
            <a:pPr marL="342900" indent="-342900" algn="l">
              <a:lnSpc>
                <a:spcPct val="150000"/>
              </a:lnSpc>
              <a:buFont typeface="Arial" panose="020B0604020202020204" pitchFamily="34" charset="0"/>
              <a:buChar char="•"/>
            </a:pPr>
            <a:r>
              <a:rPr lang="en-US" sz="2000">
                <a:latin typeface="Calibri" panose="020F0502020204030204" pitchFamily="34" charset="0"/>
                <a:cs typeface="Calibri" panose="020F0502020204030204" pitchFamily="34" charset="0"/>
              </a:rPr>
              <a:t>The master will need to be restarted before the plugin is loaded and made available in the Jenkins environment.</a:t>
            </a:r>
          </a:p>
        </p:txBody>
      </p:sp>
    </p:spTree>
    <p:extLst>
      <p:ext uri="{BB962C8B-B14F-4D97-AF65-F5344CB8AC3E}">
        <p14:creationId xmlns:p14="http://schemas.microsoft.com/office/powerpoint/2010/main" val="297850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5B3F-3A91-448E-AB3C-C30474D7DCC1}"/>
              </a:ext>
            </a:extLst>
          </p:cNvPr>
          <p:cNvSpPr>
            <a:spLocks noGrp="1"/>
          </p:cNvSpPr>
          <p:nvPr>
            <p:ph type="title"/>
          </p:nvPr>
        </p:nvSpPr>
        <p:spPr>
          <a:xfrm>
            <a:off x="633743" y="609599"/>
            <a:ext cx="3413156" cy="5273675"/>
          </a:xfrm>
        </p:spPr>
        <p:txBody>
          <a:bodyPr>
            <a:normAutofit/>
          </a:bodyPr>
          <a:lstStyle/>
          <a:p>
            <a:r>
              <a:rPr lang="en-US" b="1">
                <a:latin typeface="Times New Roman" panose="02020603050405020304" pitchFamily="18" charset="0"/>
                <a:cs typeface="Times New Roman" panose="02020603050405020304" pitchFamily="18" charset="0"/>
              </a:rPr>
              <a:t>Updating a plugin</a:t>
            </a:r>
          </a:p>
        </p:txBody>
      </p:sp>
      <p:sp>
        <p:nvSpPr>
          <p:cNvPr id="3" name="Content Placeholder 2">
            <a:extLst>
              <a:ext uri="{FF2B5EF4-FFF2-40B4-BE49-F238E27FC236}">
                <a16:creationId xmlns:a16="http://schemas.microsoft.com/office/drawing/2014/main" id="{0EEC8B6A-D347-416F-9A8B-8CF102F0333F}"/>
              </a:ext>
            </a:extLst>
          </p:cNvPr>
          <p:cNvSpPr>
            <a:spLocks noGrp="1"/>
          </p:cNvSpPr>
          <p:nvPr>
            <p:ph idx="1"/>
          </p:nvPr>
        </p:nvSpPr>
        <p:spPr>
          <a:xfrm>
            <a:off x="4680641" y="659342"/>
            <a:ext cx="6889687" cy="2950446"/>
          </a:xfrm>
        </p:spPr>
        <p:txBody>
          <a:bodyPr anchor="ctr">
            <a:normAutofit/>
          </a:bodyPr>
          <a:lstStyle/>
          <a:p>
            <a:pPr>
              <a:buClr>
                <a:srgbClr val="FD612B"/>
              </a:buClr>
              <a:buFont typeface="Wingdings" panose="05000000000000000000" pitchFamily="2" charset="2"/>
              <a:buChar char="Ø"/>
            </a:pPr>
            <a:r>
              <a:rPr lang="en-US"/>
              <a:t>Updates are listed in the Updates tab of the Manage Plugins page.</a:t>
            </a:r>
          </a:p>
          <a:p>
            <a:pPr>
              <a:buClr>
                <a:srgbClr val="FD612B"/>
              </a:buClr>
              <a:buFont typeface="Wingdings" panose="05000000000000000000" pitchFamily="2" charset="2"/>
              <a:buChar char="Ø"/>
            </a:pPr>
            <a:r>
              <a:rPr lang="en-US"/>
              <a:t>This can be installed by checking the checkboxes of the desired plugin updates and clicking the Download now and install after restart button. </a:t>
            </a:r>
          </a:p>
          <a:p>
            <a:pPr>
              <a:buClr>
                <a:srgbClr val="FD612B"/>
              </a:buClr>
              <a:buFont typeface="Wingdings" panose="05000000000000000000" pitchFamily="2" charset="2"/>
              <a:buChar char="Ø"/>
            </a:pPr>
            <a:r>
              <a:rPr lang="en-US"/>
              <a:t>By default, the Jenkins master will check for updates from the Update Center once every 24 hours.</a:t>
            </a:r>
          </a:p>
          <a:p>
            <a:pPr marL="0" indent="0">
              <a:buClr>
                <a:srgbClr val="FD612B"/>
              </a:buClr>
              <a:buNone/>
            </a:pP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87599D9D-83B9-463F-8E5C-DA3734DA88A6}"/>
              </a:ext>
            </a:extLst>
          </p:cNvPr>
          <p:cNvPicPr>
            <a:picLocks noChangeAspect="1"/>
          </p:cNvPicPr>
          <p:nvPr/>
        </p:nvPicPr>
        <p:blipFill rotWithShape="1">
          <a:blip r:embed="rId3"/>
          <a:srcRect t="3110"/>
          <a:stretch/>
        </p:blipFill>
        <p:spPr>
          <a:xfrm>
            <a:off x="4786486" y="4000169"/>
            <a:ext cx="6677996" cy="1763160"/>
          </a:xfrm>
          <a:prstGeom prst="rect">
            <a:avLst/>
          </a:prstGeom>
        </p:spPr>
      </p:pic>
    </p:spTree>
    <p:extLst>
      <p:ext uri="{BB962C8B-B14F-4D97-AF65-F5344CB8AC3E}">
        <p14:creationId xmlns:p14="http://schemas.microsoft.com/office/powerpoint/2010/main" val="29092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C3DF-80E8-4CB5-ABA5-83FE3CDA0242}"/>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Removing a plugin</a:t>
            </a:r>
          </a:p>
        </p:txBody>
      </p:sp>
      <p:sp>
        <p:nvSpPr>
          <p:cNvPr id="3" name="Content Placeholder 2">
            <a:extLst>
              <a:ext uri="{FF2B5EF4-FFF2-40B4-BE49-F238E27FC236}">
                <a16:creationId xmlns:a16="http://schemas.microsoft.com/office/drawing/2014/main" id="{A4F398C3-AFD9-4CC9-8448-ED57561184EB}"/>
              </a:ext>
            </a:extLst>
          </p:cNvPr>
          <p:cNvSpPr>
            <a:spLocks noGrp="1"/>
          </p:cNvSpPr>
          <p:nvPr>
            <p:ph idx="1"/>
          </p:nvPr>
        </p:nvSpPr>
        <p:spPr/>
        <p:txBody>
          <a:bodyPr/>
          <a:lstStyle/>
          <a:p>
            <a:pPr>
              <a:buFont typeface="Wingdings" panose="05000000000000000000" pitchFamily="2" charset="2"/>
              <a:buChar char="Ø"/>
            </a:pPr>
            <a:r>
              <a:rPr lang="en-US" sz="2400"/>
              <a:t>When a plugin is no longer used in a Jenkins environment, it is prudent to remove the plugin from the Jenkins master. </a:t>
            </a:r>
          </a:p>
          <a:p>
            <a:pPr>
              <a:buFont typeface="Wingdings" panose="05000000000000000000" pitchFamily="2" charset="2"/>
              <a:buChar char="Ø"/>
            </a:pPr>
            <a:r>
              <a:rPr lang="en-US" sz="2400"/>
              <a:t>This provides several benefits such as</a:t>
            </a:r>
          </a:p>
          <a:p>
            <a:pPr lvl="1">
              <a:buFont typeface="Wingdings" panose="05000000000000000000" pitchFamily="2" charset="2"/>
              <a:buChar char="§"/>
            </a:pPr>
            <a:r>
              <a:rPr lang="en-US"/>
              <a:t>reducing memory overhead at boot or runtime.</a:t>
            </a:r>
          </a:p>
          <a:p>
            <a:pPr lvl="1">
              <a:buFont typeface="Wingdings" panose="05000000000000000000" pitchFamily="2" charset="2"/>
              <a:buChar char="§"/>
            </a:pPr>
            <a:r>
              <a:rPr lang="en-US"/>
              <a:t>reducing configuration options in the web UI.</a:t>
            </a:r>
          </a:p>
          <a:p>
            <a:pPr lvl="1">
              <a:buFont typeface="Wingdings" panose="05000000000000000000" pitchFamily="2" charset="2"/>
              <a:buChar char="§"/>
            </a:pPr>
            <a:r>
              <a:rPr lang="en-US"/>
              <a:t>removing the potential for future conflicts with new plugin updates.</a:t>
            </a:r>
          </a:p>
          <a:p>
            <a:pPr marL="0" indent="0">
              <a:buNone/>
            </a:pPr>
            <a:endParaRPr lang="en-US"/>
          </a:p>
        </p:txBody>
      </p:sp>
    </p:spTree>
    <p:extLst>
      <p:ext uri="{BB962C8B-B14F-4D97-AF65-F5344CB8AC3E}">
        <p14:creationId xmlns:p14="http://schemas.microsoft.com/office/powerpoint/2010/main" val="168799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89FE70-63F3-4F53-996F-BA1AC36229FA}"/>
              </a:ext>
            </a:extLst>
          </p:cNvPr>
          <p:cNvSpPr txBox="1"/>
          <p:nvPr/>
        </p:nvSpPr>
        <p:spPr>
          <a:xfrm>
            <a:off x="3047999" y="-87685"/>
            <a:ext cx="6096000" cy="830997"/>
          </a:xfrm>
          <a:prstGeom prst="rect">
            <a:avLst/>
          </a:prstGeom>
          <a:noFill/>
        </p:spPr>
        <p:txBody>
          <a:bodyPr wrap="square">
            <a:spAutoFit/>
          </a:bodyPr>
          <a:lstStyle/>
          <a:p>
            <a:pPr algn="ctr"/>
            <a:r>
              <a:rPr lang="en-US" sz="4800" b="1" i="0" u="none" strike="noStrike" baseline="0">
                <a:latin typeface="Times New Roman" panose="02020603050405020304" pitchFamily="18" charset="0"/>
                <a:cs typeface="Times New Roman" panose="02020603050405020304" pitchFamily="18" charset="0"/>
              </a:rPr>
              <a:t>Step configuration</a:t>
            </a:r>
            <a:endParaRPr lang="en-US" sz="48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A4BF70-C48D-44C4-BC14-4561DE5C1C73}"/>
              </a:ext>
            </a:extLst>
          </p:cNvPr>
          <p:cNvPicPr>
            <a:picLocks noChangeAspect="1"/>
          </p:cNvPicPr>
          <p:nvPr/>
        </p:nvPicPr>
        <p:blipFill>
          <a:blip r:embed="rId2"/>
          <a:stretch>
            <a:fillRect/>
          </a:stretch>
        </p:blipFill>
        <p:spPr>
          <a:xfrm>
            <a:off x="1232634" y="1330203"/>
            <a:ext cx="3410049" cy="3220602"/>
          </a:xfrm>
          <a:prstGeom prst="rect">
            <a:avLst/>
          </a:prstGeom>
        </p:spPr>
      </p:pic>
      <p:sp>
        <p:nvSpPr>
          <p:cNvPr id="7" name="TextBox 6">
            <a:extLst>
              <a:ext uri="{FF2B5EF4-FFF2-40B4-BE49-F238E27FC236}">
                <a16:creationId xmlns:a16="http://schemas.microsoft.com/office/drawing/2014/main" id="{DBB32BC2-0335-4FCE-BFC1-0FF72E163249}"/>
              </a:ext>
            </a:extLst>
          </p:cNvPr>
          <p:cNvSpPr txBox="1"/>
          <p:nvPr/>
        </p:nvSpPr>
        <p:spPr>
          <a:xfrm>
            <a:off x="205390" y="663274"/>
            <a:ext cx="11781219" cy="461665"/>
          </a:xfrm>
          <a:prstGeom prst="rect">
            <a:avLst/>
          </a:prstGeom>
          <a:noFill/>
        </p:spPr>
        <p:txBody>
          <a:bodyPr wrap="square">
            <a:spAutoFit/>
          </a:bodyPr>
          <a:lstStyle/>
          <a:p>
            <a:r>
              <a:rPr lang="en-US" sz="2400" b="0" i="0" u="none" strike="noStrike" baseline="0"/>
              <a:t>Selecting a step from the Stage configuration sheet will open the Step Configuration sheet.</a:t>
            </a:r>
            <a:endParaRPr lang="en-US" sz="2400"/>
          </a:p>
        </p:txBody>
      </p:sp>
      <p:pic>
        <p:nvPicPr>
          <p:cNvPr id="9" name="Picture 8">
            <a:extLst>
              <a:ext uri="{FF2B5EF4-FFF2-40B4-BE49-F238E27FC236}">
                <a16:creationId xmlns:a16="http://schemas.microsoft.com/office/drawing/2014/main" id="{67E96C07-E26C-4777-9F7C-BE9C088A1303}"/>
              </a:ext>
            </a:extLst>
          </p:cNvPr>
          <p:cNvPicPr>
            <a:picLocks noChangeAspect="1"/>
          </p:cNvPicPr>
          <p:nvPr/>
        </p:nvPicPr>
        <p:blipFill>
          <a:blip r:embed="rId3"/>
          <a:stretch>
            <a:fillRect/>
          </a:stretch>
        </p:blipFill>
        <p:spPr>
          <a:xfrm>
            <a:off x="6565196" y="1668340"/>
            <a:ext cx="4478016" cy="2544327"/>
          </a:xfrm>
          <a:prstGeom prst="rect">
            <a:avLst/>
          </a:prstGeom>
        </p:spPr>
      </p:pic>
      <p:sp>
        <p:nvSpPr>
          <p:cNvPr id="11" name="TextBox 10">
            <a:extLst>
              <a:ext uri="{FF2B5EF4-FFF2-40B4-BE49-F238E27FC236}">
                <a16:creationId xmlns:a16="http://schemas.microsoft.com/office/drawing/2014/main" id="{E629A666-3D7C-4160-BA24-42024A9A301F}"/>
              </a:ext>
            </a:extLst>
          </p:cNvPr>
          <p:cNvSpPr txBox="1"/>
          <p:nvPr/>
        </p:nvSpPr>
        <p:spPr>
          <a:xfrm>
            <a:off x="501935" y="4725467"/>
            <a:ext cx="4871449" cy="1938992"/>
          </a:xfrm>
          <a:prstGeom prst="rect">
            <a:avLst/>
          </a:prstGeom>
          <a:noFill/>
        </p:spPr>
        <p:txBody>
          <a:bodyPr wrap="square">
            <a:spAutoFit/>
          </a:bodyPr>
          <a:lstStyle/>
          <a:p>
            <a:pPr algn="just"/>
            <a:r>
              <a:rPr lang="en-US" sz="2000" b="0" i="0" u="none" strike="noStrike" baseline="0"/>
              <a:t>This sheet will differ depending on the step type, containing whatever fields or controls are needed. The name of the Step cannot be changed. The context menu (three dots on the upper right), can be used to delete the current step. </a:t>
            </a:r>
            <a:endParaRPr lang="en-US" sz="2000"/>
          </a:p>
        </p:txBody>
      </p:sp>
      <p:sp>
        <p:nvSpPr>
          <p:cNvPr id="13" name="TextBox 12">
            <a:extLst>
              <a:ext uri="{FF2B5EF4-FFF2-40B4-BE49-F238E27FC236}">
                <a16:creationId xmlns:a16="http://schemas.microsoft.com/office/drawing/2014/main" id="{0344E941-A10C-4BDC-87F4-D6065C8C8A22}"/>
              </a:ext>
            </a:extLst>
          </p:cNvPr>
          <p:cNvSpPr txBox="1"/>
          <p:nvPr/>
        </p:nvSpPr>
        <p:spPr>
          <a:xfrm>
            <a:off x="6038816" y="4725465"/>
            <a:ext cx="5530775" cy="1631216"/>
          </a:xfrm>
          <a:prstGeom prst="rect">
            <a:avLst/>
          </a:prstGeom>
          <a:noFill/>
        </p:spPr>
        <p:txBody>
          <a:bodyPr wrap="square">
            <a:spAutoFit/>
          </a:bodyPr>
          <a:lstStyle/>
          <a:p>
            <a:pPr algn="just"/>
            <a:r>
              <a:rPr lang="en-US" sz="2000" b="0" i="0" u="none" strike="noStrike" baseline="0"/>
              <a:t>Fields that contain incomplete or invalid information will display a warning symbol. Pipelines can have validation errors while they are being edited, but cannot be saved until the errors are fixed.</a:t>
            </a:r>
            <a:endParaRPr lang="en-US" sz="2000"/>
          </a:p>
        </p:txBody>
      </p:sp>
    </p:spTree>
    <p:extLst>
      <p:ext uri="{BB962C8B-B14F-4D97-AF65-F5344CB8AC3E}">
        <p14:creationId xmlns:p14="http://schemas.microsoft.com/office/powerpoint/2010/main" val="34306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757C-B483-48E3-ADC6-E4BFE6249662}"/>
              </a:ext>
            </a:extLst>
          </p:cNvPr>
          <p:cNvSpPr>
            <a:spLocks noGrp="1"/>
          </p:cNvSpPr>
          <p:nvPr>
            <p:ph type="title"/>
          </p:nvPr>
        </p:nvSpPr>
        <p:spPr>
          <a:xfrm>
            <a:off x="633743" y="609599"/>
            <a:ext cx="3413156" cy="5273675"/>
          </a:xfrm>
        </p:spPr>
        <p:txBody>
          <a:bodyPr>
            <a:normAutofit/>
          </a:bodyPr>
          <a:lstStyle/>
          <a:p>
            <a:r>
              <a:rPr lang="en-US" b="1">
                <a:latin typeface="Times New Roman" panose="02020603050405020304" pitchFamily="18" charset="0"/>
                <a:cs typeface="Times New Roman" panose="02020603050405020304" pitchFamily="18" charset="0"/>
              </a:rPr>
              <a:t>Uninstalling a plugin</a:t>
            </a:r>
          </a:p>
        </p:txBody>
      </p:sp>
      <p:sp>
        <p:nvSpPr>
          <p:cNvPr id="3" name="Content Placeholder 2">
            <a:extLst>
              <a:ext uri="{FF2B5EF4-FFF2-40B4-BE49-F238E27FC236}">
                <a16:creationId xmlns:a16="http://schemas.microsoft.com/office/drawing/2014/main" id="{AA3208F0-EAF3-4BCE-9F68-EC1BEEFA573B}"/>
              </a:ext>
            </a:extLst>
          </p:cNvPr>
          <p:cNvSpPr>
            <a:spLocks noGrp="1"/>
          </p:cNvSpPr>
          <p:nvPr>
            <p:ph idx="1"/>
          </p:nvPr>
        </p:nvSpPr>
        <p:spPr>
          <a:xfrm>
            <a:off x="4680641" y="659342"/>
            <a:ext cx="6889687" cy="2950446"/>
          </a:xfrm>
        </p:spPr>
        <p:txBody>
          <a:bodyPr anchor="ctr">
            <a:normAutofit/>
          </a:bodyPr>
          <a:lstStyle/>
          <a:p>
            <a:pPr>
              <a:buClr>
                <a:srgbClr val="FF5A22"/>
              </a:buClr>
              <a:buFont typeface="Wingdings" panose="05000000000000000000" pitchFamily="2" charset="2"/>
              <a:buChar char="Ø"/>
            </a:pPr>
            <a:r>
              <a:rPr lang="en-US" sz="1900"/>
              <a:t>The simplest way to uninstall a plugin is to navigate to the Installed tab on the Manage Plugins page. From there, Jenkins will automatically determine which plugins are safe to uninstall, those which are not dependencies of other plugins, and present a button for doing so.</a:t>
            </a:r>
          </a:p>
          <a:p>
            <a:pPr>
              <a:buClr>
                <a:srgbClr val="FF5A22"/>
              </a:buClr>
              <a:buFont typeface="Wingdings" panose="05000000000000000000" pitchFamily="2" charset="2"/>
              <a:buChar char="Ø"/>
            </a:pPr>
            <a:r>
              <a:rPr lang="en-US" sz="1900"/>
              <a:t>A plugin may also be uninstalled by removing the corresponding .</a:t>
            </a:r>
            <a:r>
              <a:rPr lang="en-US" sz="1900" err="1"/>
              <a:t>hpi</a:t>
            </a:r>
            <a:r>
              <a:rPr lang="en-US" sz="1900"/>
              <a:t> file from the JENKINS_HOME/plugins directory on the master. The plugin will continue to function until the master has been restarted.</a:t>
            </a:r>
          </a:p>
          <a:p>
            <a:pPr marL="0" indent="0">
              <a:buClr>
                <a:srgbClr val="FF5A22"/>
              </a:buClr>
              <a:buNone/>
            </a:pPr>
            <a:endParaRPr lang="en-US" sz="1900"/>
          </a:p>
        </p:txBody>
      </p:sp>
      <p:pic>
        <p:nvPicPr>
          <p:cNvPr id="5" name="Picture 4">
            <a:extLst>
              <a:ext uri="{FF2B5EF4-FFF2-40B4-BE49-F238E27FC236}">
                <a16:creationId xmlns:a16="http://schemas.microsoft.com/office/drawing/2014/main" id="{BC95AE85-B545-4530-A473-10DF34ED6A3F}"/>
              </a:ext>
            </a:extLst>
          </p:cNvPr>
          <p:cNvPicPr>
            <a:picLocks noChangeAspect="1"/>
          </p:cNvPicPr>
          <p:nvPr/>
        </p:nvPicPr>
        <p:blipFill>
          <a:blip r:embed="rId3"/>
          <a:stretch>
            <a:fillRect/>
          </a:stretch>
        </p:blipFill>
        <p:spPr>
          <a:xfrm>
            <a:off x="4786486" y="3956424"/>
            <a:ext cx="6749095" cy="2362183"/>
          </a:xfrm>
          <a:prstGeom prst="rect">
            <a:avLst/>
          </a:prstGeom>
        </p:spPr>
      </p:pic>
    </p:spTree>
    <p:extLst>
      <p:ext uri="{BB962C8B-B14F-4D97-AF65-F5344CB8AC3E}">
        <p14:creationId xmlns:p14="http://schemas.microsoft.com/office/powerpoint/2010/main" val="81059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CDB8-ABFD-45A8-B868-B97AEF250691}"/>
              </a:ext>
            </a:extLst>
          </p:cNvPr>
          <p:cNvSpPr>
            <a:spLocks noGrp="1"/>
          </p:cNvSpPr>
          <p:nvPr>
            <p:ph type="title"/>
          </p:nvPr>
        </p:nvSpPr>
        <p:spPr>
          <a:xfrm>
            <a:off x="633743" y="609599"/>
            <a:ext cx="3413156" cy="5273675"/>
          </a:xfrm>
        </p:spPr>
        <p:txBody>
          <a:bodyPr>
            <a:normAutofit/>
          </a:bodyPr>
          <a:lstStyle/>
          <a:p>
            <a:r>
              <a:rPr lang="en-US" b="1">
                <a:latin typeface="Times New Roman" panose="02020603050405020304" pitchFamily="18" charset="0"/>
                <a:cs typeface="Times New Roman" panose="02020603050405020304" pitchFamily="18" charset="0"/>
              </a:rPr>
              <a:t>Disabling a plugin</a:t>
            </a:r>
          </a:p>
        </p:txBody>
      </p:sp>
      <p:sp>
        <p:nvSpPr>
          <p:cNvPr id="3" name="Content Placeholder 2">
            <a:extLst>
              <a:ext uri="{FF2B5EF4-FFF2-40B4-BE49-F238E27FC236}">
                <a16:creationId xmlns:a16="http://schemas.microsoft.com/office/drawing/2014/main" id="{C0D15B33-B0FC-44A4-8DCB-390C5F72FA51}"/>
              </a:ext>
            </a:extLst>
          </p:cNvPr>
          <p:cNvSpPr>
            <a:spLocks noGrp="1"/>
          </p:cNvSpPr>
          <p:nvPr>
            <p:ph idx="1"/>
          </p:nvPr>
        </p:nvSpPr>
        <p:spPr>
          <a:xfrm>
            <a:off x="4680641" y="659342"/>
            <a:ext cx="6889687" cy="2950446"/>
          </a:xfrm>
        </p:spPr>
        <p:txBody>
          <a:bodyPr anchor="ctr">
            <a:normAutofit/>
          </a:bodyPr>
          <a:lstStyle/>
          <a:p>
            <a:pPr>
              <a:buClr>
                <a:srgbClr val="FF5724"/>
              </a:buClr>
              <a:buFont typeface="Wingdings" panose="05000000000000000000" pitchFamily="2" charset="2"/>
              <a:buChar char="Ø"/>
            </a:pPr>
            <a:r>
              <a:rPr lang="en-US"/>
              <a:t>Disabling a plugin is a softer way to retire a plugin. </a:t>
            </a:r>
          </a:p>
          <a:p>
            <a:pPr>
              <a:buClr>
                <a:srgbClr val="FF5724"/>
              </a:buClr>
              <a:buFont typeface="Wingdings" panose="05000000000000000000" pitchFamily="2" charset="2"/>
              <a:buChar char="Ø"/>
            </a:pPr>
            <a:r>
              <a:rPr lang="en-US"/>
              <a:t>Jenkins will continue to recognize that the plugin is installed, but it will not start the plugin, and no extensions contributed from this plugin will be visible.</a:t>
            </a:r>
          </a:p>
          <a:p>
            <a:pPr>
              <a:buClr>
                <a:srgbClr val="FF5724"/>
              </a:buClr>
              <a:buFont typeface="Wingdings" panose="05000000000000000000" pitchFamily="2" charset="2"/>
              <a:buChar char="Ø"/>
            </a:pPr>
            <a:r>
              <a:rPr lang="en-US"/>
              <a:t>A Jenkins administrator may disable a plugin by unchecking the box on the Installed tab of the Manage Plugins page.</a:t>
            </a:r>
          </a:p>
          <a:p>
            <a:pPr marL="0" indent="0">
              <a:buClr>
                <a:srgbClr val="FF5724"/>
              </a:buClr>
              <a:buNone/>
            </a:pPr>
            <a:endParaRPr lang="en-US"/>
          </a:p>
        </p:txBody>
      </p:sp>
      <p:pic>
        <p:nvPicPr>
          <p:cNvPr id="5" name="Picture 4">
            <a:extLst>
              <a:ext uri="{FF2B5EF4-FFF2-40B4-BE49-F238E27FC236}">
                <a16:creationId xmlns:a16="http://schemas.microsoft.com/office/drawing/2014/main" id="{E15370D3-E682-469A-ACC7-840060652802}"/>
              </a:ext>
            </a:extLst>
          </p:cNvPr>
          <p:cNvPicPr>
            <a:picLocks noChangeAspect="1"/>
          </p:cNvPicPr>
          <p:nvPr/>
        </p:nvPicPr>
        <p:blipFill>
          <a:blip r:embed="rId3"/>
          <a:stretch>
            <a:fillRect/>
          </a:stretch>
        </p:blipFill>
        <p:spPr>
          <a:xfrm>
            <a:off x="4786486" y="3956424"/>
            <a:ext cx="6701230" cy="2362183"/>
          </a:xfrm>
          <a:prstGeom prst="rect">
            <a:avLst/>
          </a:prstGeom>
        </p:spPr>
      </p:pic>
    </p:spTree>
    <p:extLst>
      <p:ext uri="{BB962C8B-B14F-4D97-AF65-F5344CB8AC3E}">
        <p14:creationId xmlns:p14="http://schemas.microsoft.com/office/powerpoint/2010/main" val="148410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887D-9D7F-473E-9CE7-53D682172665}"/>
              </a:ext>
            </a:extLst>
          </p:cNvPr>
          <p:cNvSpPr>
            <a:spLocks noGrp="1"/>
          </p:cNvSpPr>
          <p:nvPr>
            <p:ph type="title"/>
          </p:nvPr>
        </p:nvSpPr>
        <p:spPr>
          <a:xfrm>
            <a:off x="633743" y="609599"/>
            <a:ext cx="3413156" cy="5273675"/>
          </a:xfrm>
        </p:spPr>
        <p:txBody>
          <a:bodyPr>
            <a:normAutofit/>
          </a:bodyPr>
          <a:lstStyle/>
          <a:p>
            <a:r>
              <a:rPr lang="en-US" b="1">
                <a:latin typeface="Times New Roman" panose="02020603050405020304" pitchFamily="18" charset="0"/>
                <a:cs typeface="Times New Roman" panose="02020603050405020304" pitchFamily="18" charset="0"/>
              </a:rPr>
              <a:t>Pinned plugins</a:t>
            </a:r>
          </a:p>
        </p:txBody>
      </p:sp>
      <p:sp>
        <p:nvSpPr>
          <p:cNvPr id="3" name="Content Placeholder 2">
            <a:extLst>
              <a:ext uri="{FF2B5EF4-FFF2-40B4-BE49-F238E27FC236}">
                <a16:creationId xmlns:a16="http://schemas.microsoft.com/office/drawing/2014/main" id="{E3B4172F-DE76-461F-B795-9E10DC594CA4}"/>
              </a:ext>
            </a:extLst>
          </p:cNvPr>
          <p:cNvSpPr>
            <a:spLocks noGrp="1"/>
          </p:cNvSpPr>
          <p:nvPr>
            <p:ph idx="1"/>
          </p:nvPr>
        </p:nvSpPr>
        <p:spPr>
          <a:xfrm>
            <a:off x="4680641" y="659342"/>
            <a:ext cx="6889687" cy="2950446"/>
          </a:xfrm>
        </p:spPr>
        <p:txBody>
          <a:bodyPr anchor="ctr">
            <a:normAutofit/>
          </a:bodyPr>
          <a:lstStyle/>
          <a:p>
            <a:pPr>
              <a:lnSpc>
                <a:spcPct val="90000"/>
              </a:lnSpc>
              <a:buFont typeface="Wingdings" panose="05000000000000000000" pitchFamily="2" charset="2"/>
              <a:buChar char="Ø"/>
            </a:pPr>
            <a:r>
              <a:rPr lang="en-US" sz="1400"/>
              <a:t>The notion of pinned plugins applies to plugins that are bundled with Jenkins 1.x, such as the plugin: matrix-auth[Matrix Authorization plugin]. </a:t>
            </a:r>
          </a:p>
          <a:p>
            <a:pPr>
              <a:lnSpc>
                <a:spcPct val="90000"/>
              </a:lnSpc>
              <a:buFont typeface="Wingdings" panose="05000000000000000000" pitchFamily="2" charset="2"/>
              <a:buChar char="Ø"/>
            </a:pPr>
            <a:r>
              <a:rPr lang="en-US" sz="1400"/>
              <a:t>By default, whenever Jenkins is upgraded, its bundled plugins overwrite the versions of the plugins that are currently installed in JENKINS_HOME. </a:t>
            </a:r>
          </a:p>
          <a:p>
            <a:pPr>
              <a:lnSpc>
                <a:spcPct val="90000"/>
              </a:lnSpc>
              <a:buFont typeface="Wingdings" panose="05000000000000000000" pitchFamily="2" charset="2"/>
              <a:buChar char="Ø"/>
            </a:pPr>
            <a:r>
              <a:rPr lang="en-US" sz="1400"/>
              <a:t>when a bundled plugin has been manually updated, Jenkins will mark that plugin as pinned to the particular version. </a:t>
            </a:r>
          </a:p>
          <a:p>
            <a:pPr>
              <a:lnSpc>
                <a:spcPct val="90000"/>
              </a:lnSpc>
              <a:buFont typeface="Wingdings" panose="05000000000000000000" pitchFamily="2" charset="2"/>
              <a:buChar char="Ø"/>
            </a:pPr>
            <a:r>
              <a:rPr lang="en-US" sz="1400"/>
              <a:t>On the file system, Jenkins creates an empty file called JENKINS_HOME/plugins/PLUGIN_NAME.hpi.pinned to indicate the pinning.</a:t>
            </a:r>
          </a:p>
          <a:p>
            <a:pPr>
              <a:lnSpc>
                <a:spcPct val="90000"/>
              </a:lnSpc>
              <a:buFont typeface="Wingdings" panose="05000000000000000000" pitchFamily="2" charset="2"/>
              <a:buChar char="Ø"/>
            </a:pPr>
            <a:r>
              <a:rPr lang="en-US" sz="1400"/>
              <a:t>This file can also be manually created/deleted to control the pinning behavior.</a:t>
            </a:r>
          </a:p>
        </p:txBody>
      </p:sp>
      <p:pic>
        <p:nvPicPr>
          <p:cNvPr id="7" name="Graphic 6" descr="Plug">
            <a:extLst>
              <a:ext uri="{FF2B5EF4-FFF2-40B4-BE49-F238E27FC236}">
                <a16:creationId xmlns:a16="http://schemas.microsoft.com/office/drawing/2014/main" id="{42DE699B-0635-63E3-4583-A1B3C8720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6486" y="3956424"/>
            <a:ext cx="1850651" cy="1850651"/>
          </a:xfrm>
          <a:prstGeom prst="rect">
            <a:avLst/>
          </a:prstGeom>
        </p:spPr>
      </p:pic>
    </p:spTree>
    <p:extLst>
      <p:ext uri="{BB962C8B-B14F-4D97-AF65-F5344CB8AC3E}">
        <p14:creationId xmlns:p14="http://schemas.microsoft.com/office/powerpoint/2010/main" val="63742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C5E4-8188-4BD6-81D5-DE20FAE6A4EE}"/>
              </a:ext>
            </a:extLst>
          </p:cNvPr>
          <p:cNvSpPr>
            <a:spLocks noGrp="1"/>
          </p:cNvSpPr>
          <p:nvPr>
            <p:ph type="title"/>
          </p:nvPr>
        </p:nvSpPr>
        <p:spPr>
          <a:xfrm>
            <a:off x="913795" y="609600"/>
            <a:ext cx="10353762" cy="970450"/>
          </a:xfrm>
        </p:spPr>
        <p:txBody>
          <a:bodyPr>
            <a:normAutofit/>
          </a:bodyPr>
          <a:lstStyle/>
          <a:p>
            <a:r>
              <a:rPr lang="en-US" b="1">
                <a:latin typeface="Times New Roman" panose="02020603050405020304" pitchFamily="18" charset="0"/>
                <a:cs typeface="Times New Roman" panose="02020603050405020304" pitchFamily="18" charset="0"/>
              </a:rPr>
              <a:t>Jenkins CLI</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D943E54-FEAB-CD86-6FD9-0EDE9048205A}"/>
              </a:ext>
            </a:extLst>
          </p:cNvPr>
          <p:cNvGraphicFramePr>
            <a:graphicFrameLocks noGrp="1"/>
          </p:cNvGraphicFramePr>
          <p:nvPr>
            <p:ph idx="1"/>
            <p:extLst>
              <p:ext uri="{D42A27DB-BD31-4B8C-83A1-F6EECF244321}">
                <p14:modId xmlns:p14="http://schemas.microsoft.com/office/powerpoint/2010/main" val="156994080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266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58F1-78F0-42A0-A6A4-0B9166D14846}"/>
              </a:ext>
            </a:extLst>
          </p:cNvPr>
          <p:cNvSpPr>
            <a:spLocks noGrp="1"/>
          </p:cNvSpPr>
          <p:nvPr>
            <p:ph type="title"/>
          </p:nvPr>
        </p:nvSpPr>
        <p:spPr>
          <a:xfrm>
            <a:off x="633743" y="609599"/>
            <a:ext cx="3413156" cy="5273675"/>
          </a:xfrm>
        </p:spPr>
        <p:txBody>
          <a:bodyPr>
            <a:normAutofit/>
          </a:bodyPr>
          <a:lstStyle/>
          <a:p>
            <a:r>
              <a:rPr lang="en-US" b="1">
                <a:latin typeface="Times New Roman" panose="02020603050405020304" pitchFamily="18" charset="0"/>
                <a:cs typeface="Times New Roman" panose="02020603050405020304" pitchFamily="18" charset="0"/>
              </a:rPr>
              <a:t>Using the CLI over SSH</a:t>
            </a:r>
          </a:p>
        </p:txBody>
      </p:sp>
      <p:sp>
        <p:nvSpPr>
          <p:cNvPr id="3" name="Content Placeholder 2">
            <a:extLst>
              <a:ext uri="{FF2B5EF4-FFF2-40B4-BE49-F238E27FC236}">
                <a16:creationId xmlns:a16="http://schemas.microsoft.com/office/drawing/2014/main" id="{5450D610-8DDD-40A7-95CE-26415DE20E84}"/>
              </a:ext>
            </a:extLst>
          </p:cNvPr>
          <p:cNvSpPr>
            <a:spLocks noGrp="1"/>
          </p:cNvSpPr>
          <p:nvPr>
            <p:ph idx="1"/>
          </p:nvPr>
        </p:nvSpPr>
        <p:spPr>
          <a:xfrm>
            <a:off x="4680641" y="659342"/>
            <a:ext cx="6889687" cy="2950446"/>
          </a:xfrm>
        </p:spPr>
        <p:txBody>
          <a:bodyPr anchor="ctr">
            <a:normAutofit/>
          </a:bodyPr>
          <a:lstStyle/>
          <a:p>
            <a:pPr>
              <a:lnSpc>
                <a:spcPct val="90000"/>
              </a:lnSpc>
              <a:buClr>
                <a:srgbClr val="FF5627"/>
              </a:buClr>
              <a:buFont typeface="Wingdings" panose="05000000000000000000" pitchFamily="2" charset="2"/>
              <a:buChar char="Ø"/>
            </a:pPr>
            <a:r>
              <a:rPr lang="en-US" sz="1400"/>
              <a:t>In a new Jenkins installation, the SSH service is disabled by default. Administrators may choose to set a specific port or ask Jenkins to pick a random port in the Configure Global Security page.</a:t>
            </a:r>
          </a:p>
          <a:p>
            <a:pPr>
              <a:lnSpc>
                <a:spcPct val="90000"/>
              </a:lnSpc>
              <a:buClr>
                <a:srgbClr val="FF5627"/>
              </a:buClr>
              <a:buFont typeface="Wingdings" panose="05000000000000000000" pitchFamily="2" charset="2"/>
              <a:buChar char="Ø"/>
            </a:pPr>
            <a:r>
              <a:rPr lang="en-US" sz="1400"/>
              <a:t>In order to determine the randomly assigned SSH port, inspect the headers returned on a Jenkins URL. With the random SSH port and Authentication configured, any modern SSH client may securely execute CLI commands. </a:t>
            </a:r>
          </a:p>
          <a:p>
            <a:pPr>
              <a:lnSpc>
                <a:spcPct val="90000"/>
              </a:lnSpc>
              <a:buClr>
                <a:srgbClr val="FF5627"/>
              </a:buClr>
              <a:buFont typeface="Wingdings" panose="05000000000000000000" pitchFamily="2" charset="2"/>
              <a:buChar char="Ø"/>
            </a:pPr>
            <a:r>
              <a:rPr lang="en-US" sz="1400"/>
              <a:t>Whichever user used for authentication with the Jenkins master must have the Overall/Read permission in order to access the CLI.</a:t>
            </a:r>
          </a:p>
          <a:p>
            <a:pPr>
              <a:lnSpc>
                <a:spcPct val="90000"/>
              </a:lnSpc>
              <a:buClr>
                <a:srgbClr val="FF5627"/>
              </a:buClr>
              <a:buFont typeface="Wingdings" panose="05000000000000000000" pitchFamily="2" charset="2"/>
              <a:buChar char="Ø"/>
            </a:pPr>
            <a:r>
              <a:rPr lang="en-US" sz="1400"/>
              <a:t>In order to add an SSH public key for the appropriate user, navigate to JENKINS_URL/user/USERNAME/configure and paste an SSH public key into the appropriate text area. </a:t>
            </a:r>
          </a:p>
          <a:p>
            <a:pPr marL="0" indent="0">
              <a:lnSpc>
                <a:spcPct val="90000"/>
              </a:lnSpc>
              <a:buClr>
                <a:srgbClr val="FF5627"/>
              </a:buClr>
              <a:buNone/>
            </a:pPr>
            <a:endParaRPr lang="en-US" sz="1400"/>
          </a:p>
        </p:txBody>
      </p:sp>
      <p:pic>
        <p:nvPicPr>
          <p:cNvPr id="5" name="Picture 4">
            <a:extLst>
              <a:ext uri="{FF2B5EF4-FFF2-40B4-BE49-F238E27FC236}">
                <a16:creationId xmlns:a16="http://schemas.microsoft.com/office/drawing/2014/main" id="{70118F35-09A6-4C57-948E-4FD9C7CDAE93}"/>
              </a:ext>
            </a:extLst>
          </p:cNvPr>
          <p:cNvPicPr>
            <a:picLocks noChangeAspect="1"/>
          </p:cNvPicPr>
          <p:nvPr/>
        </p:nvPicPr>
        <p:blipFill rotWithShape="1">
          <a:blip r:embed="rId3"/>
          <a:srcRect l="1186" t="1344" r="815" b="3922"/>
          <a:stretch/>
        </p:blipFill>
        <p:spPr>
          <a:xfrm>
            <a:off x="4786486" y="4115158"/>
            <a:ext cx="6677996" cy="2083499"/>
          </a:xfrm>
          <a:prstGeom prst="rect">
            <a:avLst/>
          </a:prstGeom>
        </p:spPr>
      </p:pic>
    </p:spTree>
    <p:extLst>
      <p:ext uri="{BB962C8B-B14F-4D97-AF65-F5344CB8AC3E}">
        <p14:creationId xmlns:p14="http://schemas.microsoft.com/office/powerpoint/2010/main" val="7540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F744E4-AD26-495C-8ECA-5EBF2BFE651B}"/>
              </a:ext>
            </a:extLst>
          </p:cNvPr>
          <p:cNvSpPr/>
          <p:nvPr/>
        </p:nvSpPr>
        <p:spPr>
          <a:xfrm>
            <a:off x="708917" y="2126751"/>
            <a:ext cx="10274158" cy="2800767"/>
          </a:xfrm>
          <a:prstGeom prst="rect">
            <a:avLst/>
          </a:prstGeom>
          <a:noFill/>
        </p:spPr>
        <p:txBody>
          <a:bodyPr wrap="square" lIns="91440" tIns="45720" rIns="91440" bIns="45720">
            <a:spAutoFit/>
          </a:bodyPr>
          <a:lstStyle/>
          <a:p>
            <a:pPr algn="ctr"/>
            <a:r>
              <a:rPr lang="en-US" sz="8800" b="1" i="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a:t>
            </a:r>
          </a:p>
          <a:p>
            <a:pPr algn="ctr"/>
            <a:r>
              <a:rPr lang="en-US" sz="8800" b="1" i="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YOU</a:t>
            </a:r>
            <a:endParaRPr lang="en-US" sz="8800" b="1" i="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05648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213DF3-5DC3-4FFD-898A-F6BC4617FA74}"/>
              </a:ext>
            </a:extLst>
          </p:cNvPr>
          <p:cNvSpPr txBox="1"/>
          <p:nvPr/>
        </p:nvSpPr>
        <p:spPr>
          <a:xfrm>
            <a:off x="3048000" y="122417"/>
            <a:ext cx="6096000" cy="830997"/>
          </a:xfrm>
          <a:prstGeom prst="rect">
            <a:avLst/>
          </a:prstGeom>
          <a:noFill/>
        </p:spPr>
        <p:txBody>
          <a:bodyPr wrap="square">
            <a:spAutoFit/>
          </a:bodyPr>
          <a:lstStyle/>
          <a:p>
            <a:pPr algn="ctr"/>
            <a:r>
              <a:rPr lang="en-US" sz="4800" b="1" i="0" u="none" strike="noStrike" baseline="0">
                <a:latin typeface="Times New Roman" panose="02020603050405020304" pitchFamily="18" charset="0"/>
                <a:cs typeface="Times New Roman" panose="02020603050405020304" pitchFamily="18" charset="0"/>
              </a:rPr>
              <a:t>Save Pipeline dialog</a:t>
            </a:r>
            <a:endParaRPr lang="en-US" sz="48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37D2F1-9944-41D7-98E5-C90EF3DD6B97}"/>
              </a:ext>
            </a:extLst>
          </p:cNvPr>
          <p:cNvPicPr>
            <a:picLocks noChangeAspect="1"/>
          </p:cNvPicPr>
          <p:nvPr/>
        </p:nvPicPr>
        <p:blipFill>
          <a:blip r:embed="rId2"/>
          <a:stretch>
            <a:fillRect/>
          </a:stretch>
        </p:blipFill>
        <p:spPr>
          <a:xfrm>
            <a:off x="446177" y="2302481"/>
            <a:ext cx="4676775" cy="3886200"/>
          </a:xfrm>
          <a:prstGeom prst="rect">
            <a:avLst/>
          </a:prstGeom>
        </p:spPr>
      </p:pic>
      <p:sp>
        <p:nvSpPr>
          <p:cNvPr id="9" name="TextBox 8">
            <a:extLst>
              <a:ext uri="{FF2B5EF4-FFF2-40B4-BE49-F238E27FC236}">
                <a16:creationId xmlns:a16="http://schemas.microsoft.com/office/drawing/2014/main" id="{30800D2B-1B80-413A-A68D-E08D41443A89}"/>
              </a:ext>
            </a:extLst>
          </p:cNvPr>
          <p:cNvSpPr txBox="1"/>
          <p:nvPr/>
        </p:nvSpPr>
        <p:spPr>
          <a:xfrm>
            <a:off x="446177" y="1126104"/>
            <a:ext cx="12030075" cy="830997"/>
          </a:xfrm>
          <a:prstGeom prst="rect">
            <a:avLst/>
          </a:prstGeom>
          <a:noFill/>
        </p:spPr>
        <p:txBody>
          <a:bodyPr wrap="square">
            <a:spAutoFit/>
          </a:bodyPr>
          <a:lstStyle/>
          <a:p>
            <a:pPr algn="l"/>
            <a:r>
              <a:rPr lang="en-US" sz="2400" b="0" i="0" u="none" strike="noStrike" baseline="0"/>
              <a:t>In order to be run, changes to a Pipeline must be saved in source control The "Save Pipeline" dialog controls saving of changes to source control. </a:t>
            </a:r>
          </a:p>
        </p:txBody>
      </p:sp>
      <p:sp>
        <p:nvSpPr>
          <p:cNvPr id="10" name="TextBox 9">
            <a:extLst>
              <a:ext uri="{FF2B5EF4-FFF2-40B4-BE49-F238E27FC236}">
                <a16:creationId xmlns:a16="http://schemas.microsoft.com/office/drawing/2014/main" id="{AFFB56B5-CE8B-4D62-ADDB-15C1C19B20FA}"/>
              </a:ext>
            </a:extLst>
          </p:cNvPr>
          <p:cNvSpPr txBox="1"/>
          <p:nvPr/>
        </p:nvSpPr>
        <p:spPr>
          <a:xfrm>
            <a:off x="5403057" y="2352755"/>
            <a:ext cx="6788943" cy="3785652"/>
          </a:xfrm>
          <a:prstGeom prst="rect">
            <a:avLst/>
          </a:prstGeom>
          <a:noFill/>
        </p:spPr>
        <p:txBody>
          <a:bodyPr wrap="square">
            <a:spAutoFit/>
          </a:bodyPr>
          <a:lstStyle/>
          <a:p>
            <a:pPr marL="285750" indent="-285750" algn="l">
              <a:buFont typeface="Wingdings" panose="05000000000000000000" pitchFamily="2" charset="2"/>
              <a:buChar char="q"/>
            </a:pPr>
            <a:r>
              <a:rPr lang="en-US" sz="2400" b="0" i="0" u="none" strike="noStrike" baseline="0"/>
              <a:t>A helpful description of the changes can be added or left blank. </a:t>
            </a:r>
          </a:p>
          <a:p>
            <a:pPr marL="285750" indent="-285750" algn="l">
              <a:buFont typeface="Wingdings" panose="05000000000000000000" pitchFamily="2" charset="2"/>
              <a:buChar char="q"/>
            </a:pPr>
            <a:endParaRPr lang="en-US" sz="2400" b="0" i="0" u="none" strike="noStrike" baseline="0"/>
          </a:p>
          <a:p>
            <a:pPr marL="285750" indent="-285750" algn="l">
              <a:buFont typeface="Wingdings" panose="05000000000000000000" pitchFamily="2" charset="2"/>
              <a:buChar char="q"/>
            </a:pPr>
            <a:r>
              <a:rPr lang="en-US" sz="2400" b="0" i="0" u="none" strike="noStrike" baseline="0"/>
              <a:t>The dialog also supports saving changes the same branch or entering a new branch to save to. </a:t>
            </a:r>
          </a:p>
          <a:p>
            <a:pPr marL="285750" indent="-285750" algn="l">
              <a:buFont typeface="Wingdings" panose="05000000000000000000" pitchFamily="2" charset="2"/>
              <a:buChar char="q"/>
            </a:pPr>
            <a:endParaRPr lang="en-US" sz="2400" b="0" i="0" u="none" strike="noStrike" baseline="0"/>
          </a:p>
          <a:p>
            <a:pPr marL="285750" indent="-285750" algn="l">
              <a:buFont typeface="Wingdings" panose="05000000000000000000" pitchFamily="2" charset="2"/>
              <a:buChar char="q"/>
            </a:pPr>
            <a:r>
              <a:rPr lang="en-US" sz="2400" b="0" i="0" u="none" strike="noStrike" baseline="0"/>
              <a:t>Clicking on "Save &amp; run" will save any changes to the Pipeline as a new commit, will start a new Pipeline Run based on those changes, and will navigate to the Activity View for this pipeline.</a:t>
            </a:r>
          </a:p>
        </p:txBody>
      </p:sp>
    </p:spTree>
    <p:extLst>
      <p:ext uri="{BB962C8B-B14F-4D97-AF65-F5344CB8AC3E}">
        <p14:creationId xmlns:p14="http://schemas.microsoft.com/office/powerpoint/2010/main" val="29793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9CA381-F427-409B-B3F6-BEA24DA20171}"/>
              </a:ext>
            </a:extLst>
          </p:cNvPr>
          <p:cNvSpPr txBox="1"/>
          <p:nvPr/>
        </p:nvSpPr>
        <p:spPr>
          <a:xfrm>
            <a:off x="3047999" y="21920"/>
            <a:ext cx="6096000" cy="830997"/>
          </a:xfrm>
          <a:prstGeom prst="rect">
            <a:avLst/>
          </a:prstGeom>
          <a:noFill/>
        </p:spPr>
        <p:txBody>
          <a:bodyPr wrap="square">
            <a:spAutoFit/>
          </a:bodyPr>
          <a:lstStyle/>
          <a:p>
            <a:pPr algn="ctr"/>
            <a:r>
              <a:rPr lang="en-US" sz="4800" b="1" i="0" u="none" strike="noStrike" baseline="0">
                <a:latin typeface="Times New Roman" panose="02020603050405020304" pitchFamily="18" charset="0"/>
                <a:cs typeface="Times New Roman" panose="02020603050405020304" pitchFamily="18" charset="0"/>
              </a:rPr>
              <a:t>Managing Jenkins</a:t>
            </a:r>
            <a:endParaRPr lang="en-US" sz="4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FABB21-8D03-4D3A-B090-E8981D055FD1}"/>
              </a:ext>
            </a:extLst>
          </p:cNvPr>
          <p:cNvSpPr txBox="1"/>
          <p:nvPr/>
        </p:nvSpPr>
        <p:spPr>
          <a:xfrm>
            <a:off x="562001" y="1013764"/>
            <a:ext cx="11067997" cy="5262979"/>
          </a:xfrm>
          <a:prstGeom prst="rect">
            <a:avLst/>
          </a:prstGeom>
          <a:noFill/>
        </p:spPr>
        <p:txBody>
          <a:bodyPr wrap="square">
            <a:spAutoFit/>
          </a:bodyPr>
          <a:lstStyle/>
          <a:p>
            <a:pPr marL="342900" indent="-342900" algn="just">
              <a:buFont typeface="Wingdings" panose="05000000000000000000" pitchFamily="2" charset="2"/>
              <a:buChar char="q"/>
            </a:pPr>
            <a:r>
              <a:rPr lang="en-US" sz="2400" b="0" i="0" u="none" strike="noStrike" baseline="0"/>
              <a:t>This chapter cover how to manage and configure Jenkins masters and nodes.</a:t>
            </a:r>
          </a:p>
          <a:p>
            <a:pPr algn="just"/>
            <a:endParaRPr lang="en-US" sz="2400" b="0" i="0" u="none" strike="noStrike" baseline="0"/>
          </a:p>
          <a:p>
            <a:pPr marL="342900" indent="-342900" algn="just">
              <a:buFont typeface="Wingdings" panose="05000000000000000000" pitchFamily="2" charset="2"/>
              <a:buChar char="q"/>
            </a:pPr>
            <a:r>
              <a:rPr lang="en-US" sz="2400" b="0" i="0" u="none" strike="noStrike" baseline="0"/>
              <a:t>This chapter is intended for Jenkins administrators. More experienced users may find this information useful, but only to the extent that they will understand what is and is not possible for administrators to do. </a:t>
            </a:r>
          </a:p>
          <a:p>
            <a:pPr algn="just"/>
            <a:endParaRPr lang="en-US" sz="2400" b="0" i="0" u="none" strike="noStrike" baseline="0"/>
          </a:p>
          <a:p>
            <a:pPr marL="342900" indent="-342900" algn="just">
              <a:buFont typeface="Wingdings" panose="05000000000000000000" pitchFamily="2" charset="2"/>
              <a:buChar char="q"/>
            </a:pPr>
            <a:r>
              <a:rPr lang="en-US" sz="2400" b="0" i="0" u="none" strike="noStrike" baseline="0"/>
              <a:t>Individual sections may assume knowledge of information from previous sections, but such assumptions will be explicitly called out and cross-referenced.</a:t>
            </a:r>
          </a:p>
          <a:p>
            <a:pPr marL="342900" indent="-342900" algn="just">
              <a:buFont typeface="Wingdings" panose="05000000000000000000" pitchFamily="2" charset="2"/>
              <a:buChar char="q"/>
            </a:pPr>
            <a:endParaRPr lang="en-US" sz="2400"/>
          </a:p>
          <a:p>
            <a:pPr marL="342900" indent="-342900" algn="just">
              <a:buFont typeface="Wingdings" panose="05000000000000000000" pitchFamily="2" charset="2"/>
              <a:buChar char="q"/>
            </a:pPr>
            <a:endParaRPr lang="en-US" sz="2400" b="0" i="0" u="none" strike="noStrike" baseline="0"/>
          </a:p>
          <a:p>
            <a:pPr algn="just"/>
            <a:r>
              <a:rPr lang="en-US" sz="2400"/>
              <a:t>Helpful Documents for getting knowledge about Jenkins:</a:t>
            </a:r>
          </a:p>
          <a:p>
            <a:pPr marL="342900" indent="-342900" algn="just">
              <a:buFont typeface="Wingdings" panose="05000000000000000000" pitchFamily="2" charset="2"/>
              <a:buChar char="Ø"/>
            </a:pPr>
            <a:r>
              <a:rPr lang="en-US" sz="2400" b="0" i="0" u="none" strike="noStrike" baseline="0"/>
              <a:t>Getting Started with Jenkins.</a:t>
            </a:r>
          </a:p>
          <a:p>
            <a:pPr marL="342900" indent="-342900" algn="just">
              <a:buFont typeface="Wingdings" panose="05000000000000000000" pitchFamily="2" charset="2"/>
              <a:buChar char="Ø"/>
            </a:pPr>
            <a:r>
              <a:rPr lang="en-US" sz="2400" b="0" i="0" u="none" strike="noStrike" baseline="0"/>
              <a:t>Using Jenkins</a:t>
            </a:r>
          </a:p>
          <a:p>
            <a:pPr marL="342900" indent="-342900" algn="just">
              <a:buFont typeface="Wingdings" panose="05000000000000000000" pitchFamily="2" charset="2"/>
              <a:buChar char="Ø"/>
            </a:pPr>
            <a:r>
              <a:rPr lang="en-US" sz="2400" b="0" i="0" u="none" strike="noStrike" baseline="0"/>
              <a:t>Jenkins System Administration</a:t>
            </a:r>
          </a:p>
        </p:txBody>
      </p:sp>
    </p:spTree>
    <p:extLst>
      <p:ext uri="{BB962C8B-B14F-4D97-AF65-F5344CB8AC3E}">
        <p14:creationId xmlns:p14="http://schemas.microsoft.com/office/powerpoint/2010/main" val="130356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476A88-9DBB-4996-BF0A-6A683D97464A}"/>
              </a:ext>
            </a:extLst>
          </p:cNvPr>
          <p:cNvSpPr txBox="1"/>
          <p:nvPr/>
        </p:nvSpPr>
        <p:spPr>
          <a:xfrm>
            <a:off x="519112" y="402994"/>
            <a:ext cx="11153775" cy="830997"/>
          </a:xfrm>
          <a:prstGeom prst="rect">
            <a:avLst/>
          </a:prstGeom>
          <a:noFill/>
        </p:spPr>
        <p:txBody>
          <a:bodyPr wrap="square">
            <a:spAutoFit/>
          </a:bodyPr>
          <a:lstStyle/>
          <a:p>
            <a:pPr algn="ctr"/>
            <a:r>
              <a:rPr lang="en-US" sz="4800" b="1" i="0" u="none" strike="noStrike" baseline="0">
                <a:latin typeface="Times New Roman" panose="02020603050405020304" pitchFamily="18" charset="0"/>
                <a:cs typeface="Times New Roman" panose="02020603050405020304" pitchFamily="18" charset="0"/>
              </a:rPr>
              <a:t>Configuring the System</a:t>
            </a:r>
            <a:endParaRPr lang="en-US" sz="4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0838E6-6E94-4D1C-A427-B03C59AD8604}"/>
              </a:ext>
            </a:extLst>
          </p:cNvPr>
          <p:cNvSpPr txBox="1"/>
          <p:nvPr/>
        </p:nvSpPr>
        <p:spPr>
          <a:xfrm>
            <a:off x="655030" y="1720840"/>
            <a:ext cx="11017857" cy="3416320"/>
          </a:xfrm>
          <a:prstGeom prst="rect">
            <a:avLst/>
          </a:prstGeom>
          <a:noFill/>
        </p:spPr>
        <p:txBody>
          <a:bodyPr wrap="square">
            <a:spAutoFit/>
          </a:bodyPr>
          <a:lstStyle/>
          <a:p>
            <a:r>
              <a:rPr lang="en-US" sz="2400" b="0">
                <a:effectLst/>
              </a:rPr>
              <a:t>As a Jenkins admin, </a:t>
            </a:r>
            <a:r>
              <a:rPr lang="en-US" sz="2400" b="1">
                <a:effectLst/>
              </a:rPr>
              <a:t>Configure System</a:t>
            </a:r>
            <a:r>
              <a:rPr lang="en-US" sz="2400" b="0">
                <a:effectLst/>
              </a:rPr>
              <a:t>(Option to configure Jenkins settings) is the most prominent section of Jenkins. </a:t>
            </a:r>
          </a:p>
          <a:p>
            <a:endParaRPr lang="en-US" sz="2400"/>
          </a:p>
          <a:p>
            <a:r>
              <a:rPr lang="en-US" sz="2400" b="0">
                <a:effectLst/>
              </a:rPr>
              <a:t>Here, the admin can define global settings that apply to all the projects that are present in Jenkins. Now, the question is how to navigate towards the </a:t>
            </a:r>
            <a:r>
              <a:rPr lang="en-US" sz="2400" b="1">
                <a:effectLst/>
              </a:rPr>
              <a:t>Configure System</a:t>
            </a:r>
            <a:r>
              <a:rPr lang="en-US" sz="2400" b="0">
                <a:effectLst/>
              </a:rPr>
              <a:t> option in Jenkins. </a:t>
            </a:r>
          </a:p>
          <a:p>
            <a:endParaRPr lang="en-US" sz="2400"/>
          </a:p>
          <a:p>
            <a:r>
              <a:rPr lang="en-US" sz="2400" b="0">
                <a:effectLst/>
              </a:rPr>
              <a:t>Subsequently, to navigate to the </a:t>
            </a:r>
            <a:r>
              <a:rPr lang="en-US" sz="2400" b="1">
                <a:effectLst/>
              </a:rPr>
              <a:t>Configure System</a:t>
            </a:r>
            <a:r>
              <a:rPr lang="en-US" sz="2400" b="0">
                <a:effectLst/>
              </a:rPr>
              <a:t> option, kindly follow the below steps:</a:t>
            </a:r>
            <a:endParaRPr lang="en-US" sz="2400"/>
          </a:p>
        </p:txBody>
      </p:sp>
    </p:spTree>
    <p:extLst>
      <p:ext uri="{BB962C8B-B14F-4D97-AF65-F5344CB8AC3E}">
        <p14:creationId xmlns:p14="http://schemas.microsoft.com/office/powerpoint/2010/main" val="243369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enkins Configure: Manage Jenkins">
            <a:extLst>
              <a:ext uri="{FF2B5EF4-FFF2-40B4-BE49-F238E27FC236}">
                <a16:creationId xmlns:a16="http://schemas.microsoft.com/office/drawing/2014/main" id="{483BFAA0-3209-420B-A741-DCDB63C0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3784"/>
            <a:ext cx="12192000" cy="4930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AAA009-DE72-4CF2-BBAC-6A33312861EF}"/>
              </a:ext>
            </a:extLst>
          </p:cNvPr>
          <p:cNvSpPr txBox="1"/>
          <p:nvPr/>
        </p:nvSpPr>
        <p:spPr>
          <a:xfrm>
            <a:off x="267130" y="348709"/>
            <a:ext cx="11486507" cy="830997"/>
          </a:xfrm>
          <a:prstGeom prst="rect">
            <a:avLst/>
          </a:prstGeom>
          <a:noFill/>
        </p:spPr>
        <p:txBody>
          <a:bodyPr wrap="square">
            <a:spAutoFit/>
          </a:bodyPr>
          <a:lstStyle/>
          <a:p>
            <a:r>
              <a:rPr lang="en-US" sz="2400" b="0" i="0">
                <a:effectLst/>
              </a:rPr>
              <a:t>Step 1: Navigate to the Jenkins dashboard and after that, click on the "</a:t>
            </a:r>
            <a:r>
              <a:rPr lang="en-US" sz="2400" b="1" i="1">
                <a:effectLst/>
              </a:rPr>
              <a:t>Manage Jenkins</a:t>
            </a:r>
            <a:r>
              <a:rPr lang="en-US" sz="2400" b="0" i="0">
                <a:effectLst/>
              </a:rPr>
              <a:t> " option highlighted below:</a:t>
            </a:r>
            <a:endParaRPr lang="en-US" sz="2400"/>
          </a:p>
        </p:txBody>
      </p:sp>
    </p:spTree>
    <p:extLst>
      <p:ext uri="{BB962C8B-B14F-4D97-AF65-F5344CB8AC3E}">
        <p14:creationId xmlns:p14="http://schemas.microsoft.com/office/powerpoint/2010/main" val="180619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87AEF-D6FA-40F9-8357-F87F2AAE97C8}"/>
              </a:ext>
            </a:extLst>
          </p:cNvPr>
          <p:cNvSpPr txBox="1"/>
          <p:nvPr/>
        </p:nvSpPr>
        <p:spPr>
          <a:xfrm>
            <a:off x="0" y="0"/>
            <a:ext cx="12039600" cy="1200329"/>
          </a:xfrm>
          <a:prstGeom prst="rect">
            <a:avLst/>
          </a:prstGeom>
          <a:noFill/>
        </p:spPr>
        <p:txBody>
          <a:bodyPr wrap="square">
            <a:spAutoFit/>
          </a:bodyPr>
          <a:lstStyle/>
          <a:p>
            <a:pPr algn="just"/>
            <a:r>
              <a:rPr lang="en-US" sz="2400" b="1">
                <a:effectLst/>
              </a:rPr>
              <a:t>Step 2</a:t>
            </a:r>
            <a:r>
              <a:rPr lang="en-US" sz="2400" b="0">
                <a:effectLst/>
              </a:rPr>
              <a:t>: As soon as we will click on the "</a:t>
            </a:r>
            <a:r>
              <a:rPr lang="en-US" sz="2400" b="1">
                <a:effectLst/>
              </a:rPr>
              <a:t>Manage Jenkins</a:t>
            </a:r>
            <a:r>
              <a:rPr lang="en-US" sz="2400" b="0">
                <a:effectLst/>
              </a:rPr>
              <a:t>" option, we will be redirected to the "</a:t>
            </a:r>
            <a:r>
              <a:rPr lang="en-US" sz="2400" b="1">
                <a:effectLst/>
              </a:rPr>
              <a:t>Manage Jenkins</a:t>
            </a:r>
            <a:r>
              <a:rPr lang="en-US" sz="2400" b="0">
                <a:effectLst/>
              </a:rPr>
              <a:t>" page. Here, we need to click on "</a:t>
            </a:r>
            <a:r>
              <a:rPr lang="en-US" sz="2400" b="1">
                <a:effectLst/>
              </a:rPr>
              <a:t>Configure System</a:t>
            </a:r>
            <a:r>
              <a:rPr lang="en-US" sz="2400" b="0">
                <a:effectLst/>
              </a:rPr>
              <a:t> " highlighted in red under the "</a:t>
            </a:r>
            <a:r>
              <a:rPr lang="en-US" sz="2400" b="1">
                <a:effectLst/>
              </a:rPr>
              <a:t>System Configuration</a:t>
            </a:r>
            <a:r>
              <a:rPr lang="en-US" sz="2400" b="0">
                <a:effectLst/>
              </a:rPr>
              <a:t>" section.</a:t>
            </a:r>
            <a:endParaRPr lang="en-US" sz="2400"/>
          </a:p>
        </p:txBody>
      </p:sp>
      <p:pic>
        <p:nvPicPr>
          <p:cNvPr id="2050" name="Picture 2" descr="Jenkins Configure: configure system">
            <a:extLst>
              <a:ext uri="{FF2B5EF4-FFF2-40B4-BE49-F238E27FC236}">
                <a16:creationId xmlns:a16="http://schemas.microsoft.com/office/drawing/2014/main" id="{4243F9C6-EB41-4389-AD59-7D3518311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1662"/>
            <a:ext cx="12192000" cy="55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0</TotalTime>
  <Words>3540</Words>
  <Application>Microsoft Office PowerPoint</Application>
  <PresentationFormat>Widescreen</PresentationFormat>
  <Paragraphs>230</Paragraphs>
  <Slides>45</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Amasis MT Pro Black</vt:lpstr>
      <vt:lpstr>Arial</vt:lpstr>
      <vt:lpstr>Calibri</vt:lpstr>
      <vt:lpstr>Calisto MT</vt:lpstr>
      <vt:lpstr>Times New Roman</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JNLP TCP Port  Jenkins uses a TCP port to communicate with agents launched via the JNLP protocol, such as Windows-based agents.  Port options:  1. Random: The JNLP port is chosen randomly to avoid collisions on the Jenkins master. The downside to randomized JNLP ports is that they’re chosen during the boot of the Jenkins master, making it difficult to manage firewall rules allowing JNLP traffic.   2. Fixed: The JNLP port is chosen by the Jenkins administrator and is consistent across reboots of the jenkins master. This makes it easier to manage firewall rules allowing JNLP-based agents to connect to the master. </vt:lpstr>
      <vt:lpstr>Access Control  Access Control is the primary mechanism for securing a Jenkins environment against unauthorized usage.   1. A Security Realm which informs the Jenkins environment how and where to pull user (or identity) information from. Also commonly known as "authentication."   2. Authorization configuration which informs the Jenkins environment as to which users and/or groups can access which aspects of Jenkins, and to what extent.</vt:lpstr>
      <vt:lpstr>PowerPoint Presentation</vt:lpstr>
      <vt:lpstr>PowerPoint Presentation</vt:lpstr>
      <vt:lpstr>PowerPoint Presentation</vt:lpstr>
      <vt:lpstr>PowerPoint Presentation</vt:lpstr>
      <vt:lpstr>PowerPoint Presentation</vt:lpstr>
      <vt:lpstr>Agent/Master   Access Control Conceptually, the Jenkins master and agents can be thought of as a cohesive system which happens to execute across multiple discrete processes and machines. This allows an agent to ask the master process for information available to it, for example, the contents of files, etc.   For larger or mature Jenkins environments where a Jenkins administrator might enable agents provided by other teams or organizations, a flat agent/master trust model is insufficient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a plugin</vt:lpstr>
      <vt:lpstr>Removing a plugin</vt:lpstr>
      <vt:lpstr>Uninstalling a plugin</vt:lpstr>
      <vt:lpstr>Disabling a plugin</vt:lpstr>
      <vt:lpstr>Pinned plugins</vt:lpstr>
      <vt:lpstr>Jenkins CLI</vt:lpstr>
      <vt:lpstr>Using the CLI over SSH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R,  Vivek  Kumar</dc:creator>
  <cp:lastModifiedBy>S R,  Vivek  Kumar</cp:lastModifiedBy>
  <cp:revision>1</cp:revision>
  <dcterms:created xsi:type="dcterms:W3CDTF">2022-09-28T04:48:04Z</dcterms:created>
  <dcterms:modified xsi:type="dcterms:W3CDTF">2022-09-30T04:54:17Z</dcterms:modified>
</cp:coreProperties>
</file>